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66" r:id="rId2"/>
    <p:sldMasterId id="2147483778" r:id="rId3"/>
    <p:sldMasterId id="2147483790" r:id="rId4"/>
  </p:sldMasterIdLst>
  <p:notesMasterIdLst>
    <p:notesMasterId r:id="rId119"/>
  </p:notesMasterIdLst>
  <p:sldIdLst>
    <p:sldId id="384" r:id="rId5"/>
    <p:sldId id="562" r:id="rId6"/>
    <p:sldId id="563" r:id="rId7"/>
    <p:sldId id="791" r:id="rId8"/>
    <p:sldId id="792" r:id="rId9"/>
    <p:sldId id="951" r:id="rId10"/>
    <p:sldId id="917" r:id="rId11"/>
    <p:sldId id="912" r:id="rId12"/>
    <p:sldId id="913" r:id="rId13"/>
    <p:sldId id="914" r:id="rId14"/>
    <p:sldId id="915" r:id="rId15"/>
    <p:sldId id="916" r:id="rId16"/>
    <p:sldId id="911" r:id="rId17"/>
    <p:sldId id="852" r:id="rId18"/>
    <p:sldId id="853" r:id="rId19"/>
    <p:sldId id="854" r:id="rId20"/>
    <p:sldId id="855" r:id="rId21"/>
    <p:sldId id="903" r:id="rId22"/>
    <p:sldId id="904" r:id="rId23"/>
    <p:sldId id="906" r:id="rId24"/>
    <p:sldId id="858" r:id="rId25"/>
    <p:sldId id="859" r:id="rId26"/>
    <p:sldId id="860" r:id="rId27"/>
    <p:sldId id="861" r:id="rId28"/>
    <p:sldId id="862" r:id="rId29"/>
    <p:sldId id="863" r:id="rId30"/>
    <p:sldId id="864" r:id="rId31"/>
    <p:sldId id="865" r:id="rId32"/>
    <p:sldId id="907" r:id="rId33"/>
    <p:sldId id="867" r:id="rId34"/>
    <p:sldId id="868" r:id="rId35"/>
    <p:sldId id="869" r:id="rId36"/>
    <p:sldId id="870" r:id="rId37"/>
    <p:sldId id="871" r:id="rId38"/>
    <p:sldId id="908" r:id="rId39"/>
    <p:sldId id="873" r:id="rId40"/>
    <p:sldId id="874" r:id="rId41"/>
    <p:sldId id="875" r:id="rId42"/>
    <p:sldId id="876" r:id="rId43"/>
    <p:sldId id="877" r:id="rId44"/>
    <p:sldId id="878" r:id="rId45"/>
    <p:sldId id="879" r:id="rId46"/>
    <p:sldId id="880" r:id="rId47"/>
    <p:sldId id="881" r:id="rId48"/>
    <p:sldId id="909" r:id="rId49"/>
    <p:sldId id="887" r:id="rId50"/>
    <p:sldId id="883" r:id="rId51"/>
    <p:sldId id="884" r:id="rId52"/>
    <p:sldId id="885" r:id="rId53"/>
    <p:sldId id="886" r:id="rId54"/>
    <p:sldId id="888" r:id="rId55"/>
    <p:sldId id="910" r:id="rId56"/>
    <p:sldId id="890" r:id="rId57"/>
    <p:sldId id="891" r:id="rId58"/>
    <p:sldId id="892" r:id="rId59"/>
    <p:sldId id="893" r:id="rId60"/>
    <p:sldId id="894" r:id="rId61"/>
    <p:sldId id="895" r:id="rId62"/>
    <p:sldId id="896" r:id="rId63"/>
    <p:sldId id="897" r:id="rId64"/>
    <p:sldId id="898" r:id="rId65"/>
    <p:sldId id="899" r:id="rId66"/>
    <p:sldId id="900" r:id="rId67"/>
    <p:sldId id="901" r:id="rId68"/>
    <p:sldId id="902" r:id="rId69"/>
    <p:sldId id="967" r:id="rId70"/>
    <p:sldId id="918" r:id="rId71"/>
    <p:sldId id="919" r:id="rId72"/>
    <p:sldId id="920" r:id="rId73"/>
    <p:sldId id="921" r:id="rId74"/>
    <p:sldId id="922" r:id="rId75"/>
    <p:sldId id="923" r:id="rId76"/>
    <p:sldId id="924" r:id="rId77"/>
    <p:sldId id="925" r:id="rId78"/>
    <p:sldId id="926" r:id="rId79"/>
    <p:sldId id="927" r:id="rId80"/>
    <p:sldId id="928" r:id="rId81"/>
    <p:sldId id="929" r:id="rId82"/>
    <p:sldId id="930" r:id="rId83"/>
    <p:sldId id="931" r:id="rId84"/>
    <p:sldId id="932" r:id="rId85"/>
    <p:sldId id="933" r:id="rId86"/>
    <p:sldId id="934" r:id="rId87"/>
    <p:sldId id="935" r:id="rId88"/>
    <p:sldId id="936" r:id="rId89"/>
    <p:sldId id="937" r:id="rId90"/>
    <p:sldId id="938" r:id="rId91"/>
    <p:sldId id="939" r:id="rId92"/>
    <p:sldId id="940" r:id="rId93"/>
    <p:sldId id="941" r:id="rId94"/>
    <p:sldId id="942" r:id="rId95"/>
    <p:sldId id="943" r:id="rId96"/>
    <p:sldId id="944" r:id="rId97"/>
    <p:sldId id="945" r:id="rId98"/>
    <p:sldId id="946" r:id="rId99"/>
    <p:sldId id="947" r:id="rId100"/>
    <p:sldId id="948" r:id="rId101"/>
    <p:sldId id="949" r:id="rId102"/>
    <p:sldId id="950" r:id="rId103"/>
    <p:sldId id="952" r:id="rId104"/>
    <p:sldId id="953" r:id="rId105"/>
    <p:sldId id="954" r:id="rId106"/>
    <p:sldId id="955" r:id="rId107"/>
    <p:sldId id="956" r:id="rId108"/>
    <p:sldId id="957" r:id="rId109"/>
    <p:sldId id="958" r:id="rId110"/>
    <p:sldId id="959" r:id="rId111"/>
    <p:sldId id="960" r:id="rId112"/>
    <p:sldId id="961" r:id="rId113"/>
    <p:sldId id="962" r:id="rId114"/>
    <p:sldId id="963" r:id="rId115"/>
    <p:sldId id="964" r:id="rId116"/>
    <p:sldId id="965" r:id="rId117"/>
    <p:sldId id="966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0" autoAdjust="0"/>
    <p:restoredTop sz="94685" autoAdjust="0"/>
  </p:normalViewPr>
  <p:slideViewPr>
    <p:cSldViewPr snapToGrid="0">
      <p:cViewPr varScale="1">
        <p:scale>
          <a:sx n="126" d="100"/>
          <a:sy n="126" d="100"/>
        </p:scale>
        <p:origin x="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8" y="0"/>
            <a:ext cx="1587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34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2/19/19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2/19/19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2/19/19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C7CF26E6-C233-A14B-A6B8-A1F72CA51700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DE23B8D3-9E39-5C4C-9C01-8625B1327D89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B3D6BC9C-295E-D444-A8B6-6D86CA0D6E86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2C61B0A8-5310-3C40-8349-60CA47964F87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E3E72865-AD70-3F47-ACC1-4DBADFC1C351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54426765-72B7-E448-9ADD-409B346EDD82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BB9FB398-5B18-164B-AE02-767CFFAB61CE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6F9AD1A1-EA83-AA42-9065-DA07EBB3C655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0C57C7DB-7753-3840-B345-7A8703B9ADCF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CE218A8D-2D9D-334B-83B3-15FF0DB58C78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95039F60-782F-3247-BEBA-78F06C4B02D1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5.wmf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2/19/19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2/19/19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charset="0"/>
              </a:defRPr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43CCD19-655B-FA4E-9703-6892BEB1E2D3}" type="slidenum">
              <a:rPr lang="es-ES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smtClean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52400" y="228600"/>
          <a:ext cx="137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ClipArt" r:id="rId14" imgW="2354040" imgH="1792080" progId="">
                  <p:embed/>
                </p:oleObj>
              </mc:Choice>
              <mc:Fallback>
                <p:oleObj name="ClipArt" r:id="rId14" imgW="2354040" imgH="179208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8600"/>
                        <a:ext cx="1371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969696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Angel: Interactive Computer Graphics 5E © Addison-Wesley 2009</a:t>
            </a:r>
          </a:p>
        </p:txBody>
      </p:sp>
    </p:spTree>
    <p:extLst>
      <p:ext uri="{BB962C8B-B14F-4D97-AF65-F5344CB8AC3E}">
        <p14:creationId xmlns:p14="http://schemas.microsoft.com/office/powerpoint/2010/main" val="160126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2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2.wmf"/><Relationship Id="rId6" Type="http://schemas.openxmlformats.org/officeDocument/2006/relationships/oleObject" Target="../embeddings/oleObject3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117475" y="6302342"/>
            <a:ext cx="33007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smtClean="0">
                <a:solidFill>
                  <a:schemeClr val="bg1"/>
                </a:solidFill>
                <a:latin typeface="Tw Cen MT" charset="0"/>
              </a:rPr>
              <a:t>February 19/21, </a:t>
            </a:r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2019</a:t>
            </a:r>
            <a:endParaRPr lang="en-US" sz="2600" dirty="0">
              <a:solidFill>
                <a:schemeClr val="bg1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Lecture 10&amp;11: </a:t>
            </a:r>
            <a:r>
              <a:rPr lang="en-US" sz="4000" b="1" dirty="0" smtClean="0">
                <a:latin typeface="Tw Cen MT" charset="0"/>
                <a:ea typeface="ＭＳ Ｐゴシック" charset="0"/>
                <a:cs typeface="ＭＳ Ｐゴシック" charset="0"/>
              </a:rPr>
              <a:t>Even More OpenGL!</a:t>
            </a:r>
            <a:endParaRPr lang="en-US" sz="4000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(1/3)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project in a nutshell:</a:t>
            </a:r>
          </a:p>
          <a:p>
            <a:pPr lvl="1"/>
            <a:r>
              <a:rPr lang="en-US" dirty="0" smtClean="0"/>
              <a:t>Add method called “</a:t>
            </a:r>
            <a:r>
              <a:rPr lang="en-US" dirty="0" err="1" smtClean="0"/>
              <a:t>CalculateShading</a:t>
            </a:r>
            <a:r>
              <a:rPr lang="en-US" dirty="0" smtClean="0"/>
              <a:t>”.</a:t>
            </a:r>
          </a:p>
          <a:p>
            <a:pPr lvl="2"/>
            <a:r>
              <a:rPr lang="en-US" dirty="0" smtClean="0"/>
              <a:t>My version of </a:t>
            </a:r>
            <a:r>
              <a:rPr lang="en-US" dirty="0" err="1" smtClean="0"/>
              <a:t>CalculateShading</a:t>
            </a:r>
            <a:r>
              <a:rPr lang="en-US" dirty="0" smtClean="0"/>
              <a:t> is about ten lines of code.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/>
              <a:t>CalculateShading</a:t>
            </a:r>
            <a:r>
              <a:rPr lang="en-US" dirty="0" smtClean="0"/>
              <a:t> for each vertex</a:t>
            </a:r>
          </a:p>
          <a:p>
            <a:pPr lvl="1"/>
            <a:r>
              <a:rPr lang="en-US" dirty="0" smtClean="0"/>
              <a:t>This is a new field, which you will LERP.</a:t>
            </a:r>
          </a:p>
          <a:p>
            <a:pPr lvl="1"/>
            <a:r>
              <a:rPr lang="en-US" dirty="0" smtClean="0"/>
              <a:t>Modify RGB calculation to use shading.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Compositing and Blending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>
                <a:latin typeface="Arial" charset="0"/>
                <a:ea typeface="ＭＳ Ｐゴシック" charset="0"/>
              </a:rPr>
              <a:t>Ed Angel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Professor of Computer Science, Electrical and Computer Engineering, and Media Arts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University of New Mexico</a:t>
            </a:r>
          </a:p>
        </p:txBody>
      </p:sp>
    </p:spTree>
    <p:extLst>
      <p:ext uri="{BB962C8B-B14F-4D97-AF65-F5344CB8AC3E}">
        <p14:creationId xmlns:p14="http://schemas.microsoft.com/office/powerpoint/2010/main" val="571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C7551F4-C2EC-C045-B913-AE775587413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102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Opacity and Transparency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>
                <a:latin typeface="Arial" charset="0"/>
                <a:ea typeface="ＭＳ Ｐゴシック" charset="0"/>
              </a:rPr>
              <a:t>Opaque surfaces permit no light to pass through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Transparent surfaces permit all light to pass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Translucent surfaces pass some light</a:t>
            </a:r>
          </a:p>
          <a:p>
            <a:pPr>
              <a:buFontTx/>
              <a:buNone/>
            </a:pPr>
            <a:r>
              <a:rPr lang="en-US" sz="2700">
                <a:latin typeface="Arial" charset="0"/>
                <a:ea typeface="ＭＳ Ｐゴシック" charset="0"/>
              </a:rPr>
              <a:t>         translucency = 1 – opacity (</a:t>
            </a:r>
            <a:r>
              <a:rPr lang="en-US" sz="2700">
                <a:latin typeface="Symbol" charset="0"/>
                <a:ea typeface="ＭＳ Ｐゴシック" charset="0"/>
              </a:rPr>
              <a:t>a</a:t>
            </a:r>
            <a:r>
              <a:rPr lang="en-US" sz="2700">
                <a:latin typeface="Arial" charset="0"/>
                <a:ea typeface="ＭＳ Ｐゴシック" charset="0"/>
              </a:rPr>
              <a:t>)</a:t>
            </a:r>
          </a:p>
        </p:txBody>
      </p:sp>
      <p:pic>
        <p:nvPicPr>
          <p:cNvPr id="4102" name="Picture 5" descr="C:\BOOK\OpenGL\Paul Final\Art\jpeg\AN07F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4114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Line 6"/>
          <p:cNvSpPr>
            <a:spLocks noChangeShapeType="1"/>
          </p:cNvSpPr>
          <p:nvPr/>
        </p:nvSpPr>
        <p:spPr bwMode="auto">
          <a:xfrm flipH="1" flipV="1">
            <a:off x="4876800" y="5029200"/>
            <a:ext cx="533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4354513" y="5480050"/>
            <a:ext cx="282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Arial" charset="0"/>
              </a:rPr>
              <a:t>opaque</a:t>
            </a:r>
            <a:r>
              <a:rPr lang="en-US" smtClean="0">
                <a:solidFill>
                  <a:srgbClr val="000000"/>
                </a:solidFill>
              </a:rPr>
              <a:t> surface </a:t>
            </a:r>
            <a:r>
              <a:rPr lang="en-US" smtClean="0">
                <a:solidFill>
                  <a:srgbClr val="000000"/>
                </a:solidFill>
                <a:latin typeface="Symbol" charset="0"/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 =1</a:t>
            </a:r>
          </a:p>
        </p:txBody>
      </p:sp>
    </p:spTree>
    <p:extLst>
      <p:ext uri="{BB962C8B-B14F-4D97-AF65-F5344CB8AC3E}">
        <p14:creationId xmlns:p14="http://schemas.microsoft.com/office/powerpoint/2010/main" val="12140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 an opaque red square in front of a blue square, what color would you see?</a:t>
            </a:r>
          </a:p>
          <a:p>
            <a:pPr lvl="1"/>
            <a:r>
              <a:rPr lang="en-US" dirty="0" smtClean="0"/>
              <a:t>Red</a:t>
            </a:r>
          </a:p>
          <a:p>
            <a:r>
              <a:rPr lang="en-US" dirty="0" smtClean="0"/>
              <a:t>If you have a 50% transparent red square in front of a blue square, what color would you see?</a:t>
            </a:r>
          </a:p>
          <a:p>
            <a:pPr lvl="1"/>
            <a:r>
              <a:rPr lang="en-US" dirty="0" smtClean="0"/>
              <a:t>Purple</a:t>
            </a:r>
          </a:p>
          <a:p>
            <a:r>
              <a:rPr lang="en-US" dirty="0" smtClean="0"/>
              <a:t>If you have a 100% transparent red square in front of a blue square, what color would you see?</a:t>
            </a:r>
          </a:p>
          <a:p>
            <a:pPr lvl="1"/>
            <a:r>
              <a:rPr lang="en-US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(One) Formula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Front = (</a:t>
            </a:r>
            <a:r>
              <a:rPr lang="en-US" dirty="0" err="1" smtClean="0"/>
              <a:t>Fr,Fg,Fb,Fa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= alpha, transparency factor</a:t>
            </a:r>
          </a:p>
          <a:p>
            <a:pPr lvl="2"/>
            <a:r>
              <a:rPr lang="en-US" dirty="0" smtClean="0"/>
              <a:t>Sometimes percent</a:t>
            </a:r>
          </a:p>
          <a:p>
            <a:pPr lvl="2"/>
            <a:r>
              <a:rPr lang="en-US" dirty="0" smtClean="0"/>
              <a:t>Typically 0-255, with 255 = 100%, 0 = 0%</a:t>
            </a:r>
          </a:p>
          <a:p>
            <a:r>
              <a:rPr lang="en-US" dirty="0" smtClean="0"/>
              <a:t>Back = (</a:t>
            </a:r>
            <a:r>
              <a:rPr lang="en-US" dirty="0" err="1" smtClean="0"/>
              <a:t>Br,Bg,Bb,Ba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Equation = (</a:t>
            </a:r>
            <a:r>
              <a:rPr lang="en-US" dirty="0" err="1" smtClean="0"/>
              <a:t>Fa</a:t>
            </a:r>
            <a:r>
              <a:rPr lang="en-US" dirty="0" smtClean="0"/>
              <a:t>*</a:t>
            </a:r>
            <a:r>
              <a:rPr lang="en-US" dirty="0" err="1" smtClean="0"/>
              <a:t>Fr</a:t>
            </a:r>
            <a:r>
              <a:rPr lang="en-US" dirty="0" smtClean="0"/>
              <a:t>+(1-Fa)*Br, 						   					</a:t>
            </a:r>
            <a:r>
              <a:rPr lang="en-US" dirty="0" err="1" smtClean="0"/>
              <a:t>Fa</a:t>
            </a:r>
            <a:r>
              <a:rPr lang="en-US" dirty="0"/>
              <a:t>*</a:t>
            </a:r>
            <a:r>
              <a:rPr lang="en-US" dirty="0" err="1" smtClean="0"/>
              <a:t>Fg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err="1" smtClean="0"/>
              <a:t>Bg</a:t>
            </a:r>
            <a:r>
              <a:rPr lang="en-US" dirty="0" smtClean="0"/>
              <a:t>, </a:t>
            </a:r>
            <a:r>
              <a:rPr lang="en-US" dirty="0"/>
              <a:t>						   					</a:t>
            </a:r>
            <a:r>
              <a:rPr lang="en-US" dirty="0" err="1"/>
              <a:t>Fa</a:t>
            </a:r>
            <a:r>
              <a:rPr lang="en-US" dirty="0"/>
              <a:t>*</a:t>
            </a:r>
            <a:r>
              <a:rPr lang="en-US" dirty="0" err="1"/>
              <a:t>Fb</a:t>
            </a:r>
            <a:r>
              <a:rPr lang="en-US" dirty="0"/>
              <a:t>+(1-Fa)*Bb</a:t>
            </a:r>
            <a:r>
              <a:rPr lang="en-US" dirty="0" smtClean="0"/>
              <a:t>, </a:t>
            </a:r>
            <a:r>
              <a:rPr lang="en-US" dirty="0"/>
              <a:t>						   					</a:t>
            </a:r>
            <a:r>
              <a:rPr lang="en-US" dirty="0" err="1" smtClean="0"/>
              <a:t>Fa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smtClean="0"/>
              <a:t>Ba)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 an 25% transparent red square (255,0,0) in front of a blue square (0,0,255), what color would you see (in RGB)?</a:t>
            </a:r>
          </a:p>
          <a:p>
            <a:pPr lvl="1"/>
            <a:r>
              <a:rPr lang="en-US" dirty="0" smtClean="0"/>
              <a:t>(192,0,64)</a:t>
            </a:r>
          </a:p>
          <a:p>
            <a:r>
              <a:rPr lang="en-US" dirty="0"/>
              <a:t>If you have an 25% transparent </a:t>
            </a:r>
            <a:r>
              <a:rPr lang="en-US" dirty="0" smtClean="0"/>
              <a:t>blue </a:t>
            </a:r>
            <a:r>
              <a:rPr lang="en-US" dirty="0"/>
              <a:t>square </a:t>
            </a:r>
            <a:r>
              <a:rPr lang="en-US" dirty="0" smtClean="0"/>
              <a:t>(0,0,255) </a:t>
            </a:r>
            <a:r>
              <a:rPr lang="en-US" dirty="0"/>
              <a:t>in front of a </a:t>
            </a:r>
            <a:r>
              <a:rPr lang="en-US" dirty="0" smtClean="0"/>
              <a:t>red </a:t>
            </a:r>
            <a:r>
              <a:rPr lang="en-US" dirty="0"/>
              <a:t>square </a:t>
            </a:r>
            <a:r>
              <a:rPr lang="en-US" dirty="0" smtClean="0"/>
              <a:t>(255,0,0)</a:t>
            </a:r>
            <a:r>
              <a:rPr lang="en-US" dirty="0"/>
              <a:t>, what color would you see (in RGB)?</a:t>
            </a:r>
          </a:p>
          <a:p>
            <a:pPr lvl="1"/>
            <a:r>
              <a:rPr lang="en-US" dirty="0" smtClean="0"/>
              <a:t>(64,0,192)</a:t>
            </a:r>
          </a:p>
        </p:txBody>
      </p:sp>
    </p:spTree>
    <p:extLst>
      <p:ext uri="{BB962C8B-B14F-4D97-AF65-F5344CB8AC3E}">
        <p14:creationId xmlns:p14="http://schemas.microsoft.com/office/powerpoint/2010/main" val="13477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 pixel storage:</a:t>
            </a:r>
          </a:p>
          <a:p>
            <a:pPr lvl="1"/>
            <a:r>
              <a:rPr lang="en-US" dirty="0" smtClean="0"/>
              <a:t>RGB: 3 bytes</a:t>
            </a:r>
          </a:p>
          <a:p>
            <a:pPr lvl="1"/>
            <a:r>
              <a:rPr lang="en-US" dirty="0" smtClean="0"/>
              <a:t>Alpha: 1 byte</a:t>
            </a:r>
          </a:p>
          <a:p>
            <a:pPr lvl="1"/>
            <a:r>
              <a:rPr lang="en-US" dirty="0" smtClean="0"/>
              <a:t>Z: 4 bytes</a:t>
            </a:r>
          </a:p>
          <a:p>
            <a:pPr lvl="1"/>
            <a:endParaRPr lang="en-US" dirty="0"/>
          </a:p>
          <a:p>
            <a:r>
              <a:rPr lang="en-US" dirty="0" smtClean="0"/>
              <a:t>Alpha used to control blending of current color and new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 term reminder: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is the contribution of a triangle to a single pixel</a:t>
            </a:r>
          </a:p>
          <a:p>
            <a:endParaRPr lang="en-US" dirty="0"/>
          </a:p>
        </p:txBody>
      </p:sp>
      <p:pic>
        <p:nvPicPr>
          <p:cNvPr id="4" name="Picture 3" descr="Screen shot 2016-10-06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6" y="2445631"/>
            <a:ext cx="5891401" cy="40337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10014" y="6150814"/>
            <a:ext cx="1553300" cy="3673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36" y="4362613"/>
            <a:ext cx="3006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Almost certain to use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term “fragment” on midterm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expect that you know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it means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Alpha=255</a:t>
            </a:r>
          </a:p>
          <a:p>
            <a:pPr lvl="1"/>
            <a:r>
              <a:rPr lang="en-US" dirty="0" smtClean="0"/>
              <a:t>Depth = -0.5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Alpha=128</a:t>
            </a:r>
          </a:p>
          <a:p>
            <a:pPr lvl="1"/>
            <a:r>
              <a:rPr lang="en-US" dirty="0" smtClean="0"/>
              <a:t>Depth = -0.25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738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128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-0.25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255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(probably)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65052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(2/3)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to help debug</a:t>
            </a:r>
          </a:p>
          <a:p>
            <a:pPr lvl="1"/>
            <a:r>
              <a:rPr lang="en-US" dirty="0" smtClean="0"/>
              <a:t>I will make the shading value for each pixel available.</a:t>
            </a:r>
          </a:p>
          <a:p>
            <a:pPr lvl="1"/>
            <a:r>
              <a:rPr lang="en-US" dirty="0" smtClean="0"/>
              <a:t>I will also make it available for ambient, diffuse, </a:t>
            </a:r>
            <a:r>
              <a:rPr lang="en-US" dirty="0" err="1" smtClean="0"/>
              <a:t>specular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Don’t forget to do two-sided lighting for diffuse, one-sided lighting for specular</a:t>
            </a:r>
          </a:p>
        </p:txBody>
      </p:sp>
    </p:spTree>
    <p:extLst>
      <p:ext uri="{BB962C8B-B14F-4D97-AF65-F5344CB8AC3E}">
        <p14:creationId xmlns:p14="http://schemas.microsoft.com/office/powerpoint/2010/main" val="7545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doesn’t work well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 fragments in this order:</a:t>
            </a:r>
          </a:p>
          <a:p>
            <a:pPr lvl="1"/>
            <a:r>
              <a:rPr lang="en-US" dirty="0" smtClean="0"/>
              <a:t>Z=-0.1</a:t>
            </a:r>
          </a:p>
          <a:p>
            <a:pPr lvl="1"/>
            <a:r>
              <a:rPr lang="en-US" dirty="0" smtClean="0"/>
              <a:t>Z=-0.9</a:t>
            </a:r>
          </a:p>
          <a:p>
            <a:pPr lvl="1"/>
            <a:r>
              <a:rPr lang="en-US" dirty="0" smtClean="0"/>
              <a:t>Z=-0.5</a:t>
            </a:r>
          </a:p>
          <a:p>
            <a:pPr lvl="1"/>
            <a:r>
              <a:rPr lang="en-US" dirty="0" smtClean="0"/>
              <a:t>Z=-0.4</a:t>
            </a:r>
          </a:p>
          <a:p>
            <a:pPr lvl="1"/>
            <a:r>
              <a:rPr lang="en-US" dirty="0" smtClean="0"/>
              <a:t>Z=-0.6</a:t>
            </a:r>
          </a:p>
          <a:p>
            <a:r>
              <a:rPr lang="en-US" dirty="0" smtClean="0"/>
              <a:t>Model is too simple.  Not enough info to resolve!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DBFA0D4-FD2F-BB41-873D-49B945F165C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111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Order Dependency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Is this image correct?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Probably not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Polygons are rendered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in the order they pass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down the pipeline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Blending functions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are order dependent</a:t>
            </a:r>
          </a:p>
        </p:txBody>
      </p:sp>
      <p:pic>
        <p:nvPicPr>
          <p:cNvPr id="1024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2050" r="9055" b="12050"/>
          <a:stretch>
            <a:fillRect/>
          </a:stretch>
        </p:blipFill>
        <p:spPr bwMode="auto">
          <a:xfrm>
            <a:off x="4724400" y="1600200"/>
            <a:ext cx="396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7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sort?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1) Calculate depth of each triangle center.</a:t>
            </a:r>
          </a:p>
          <a:p>
            <a:r>
              <a:rPr lang="en-US" dirty="0" smtClean="0"/>
              <a:t>2) Sort based on depth</a:t>
            </a:r>
          </a:p>
          <a:p>
            <a:pPr lvl="1"/>
            <a:r>
              <a:rPr lang="en-US" dirty="0" smtClean="0"/>
              <a:t>Not perfect, but good</a:t>
            </a:r>
          </a:p>
          <a:p>
            <a:endParaRPr lang="en-US" dirty="0" smtClean="0"/>
          </a:p>
          <a:p>
            <a:r>
              <a:rPr lang="en-US" dirty="0" smtClean="0"/>
              <a:t>In practice: sort along X, Y, and Z and use “dominant axis” and only do “perfect sort” when rotation stops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is a problem…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063" y="3296675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(-1, -1, -0.3)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566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5710220" y="2089719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0372" y="356693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(2, -1.5, -0.3)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1067" y="3296675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(1, -1, -0.5)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1543" y="1827716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(0, 1, -0.4)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2170" y="3566935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(-2, -1.5, -0.5)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70106" y="1691913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(0, 1.5, -0.4)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8843" y="4268776"/>
            <a:ext cx="3953919" cy="2386958"/>
            <a:chOff x="2368843" y="4268776"/>
            <a:chExt cx="3953919" cy="2386958"/>
          </a:xfrm>
        </p:grpSpPr>
        <p:sp>
          <p:nvSpPr>
            <p:cNvPr id="14" name="Rectangle 13"/>
            <p:cNvSpPr/>
            <p:nvPr/>
          </p:nvSpPr>
          <p:spPr>
            <a:xfrm>
              <a:off x="2368843" y="4268776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3511880" y="4647087"/>
              <a:ext cx="1755583" cy="1495226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3827826" y="4800213"/>
              <a:ext cx="531392" cy="1215997"/>
            </a:xfrm>
            <a:prstGeom prst="rt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Peeling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smtClean="0"/>
              <a:t>multi-pass </a:t>
            </a:r>
            <a:r>
              <a:rPr lang="en-US" dirty="0"/>
              <a:t>technique </a:t>
            </a:r>
            <a:r>
              <a:rPr lang="en-US" dirty="0" smtClean="0"/>
              <a:t>that renders transparent </a:t>
            </a:r>
            <a:r>
              <a:rPr lang="en-US" dirty="0"/>
              <a:t>polygonal geometry without </a:t>
            </a:r>
            <a:r>
              <a:rPr lang="en-US" dirty="0" smtClean="0"/>
              <a:t>sorting</a:t>
            </a:r>
          </a:p>
          <a:p>
            <a:r>
              <a:rPr lang="en-US" dirty="0" smtClean="0"/>
              <a:t>Pass #1:</a:t>
            </a:r>
          </a:p>
          <a:p>
            <a:pPr lvl="1"/>
            <a:r>
              <a:rPr lang="en-US" dirty="0" smtClean="0"/>
              <a:t>render as opaque, but note opacity of pixels placed on top</a:t>
            </a:r>
          </a:p>
          <a:p>
            <a:pPr lvl="1"/>
            <a:r>
              <a:rPr lang="en-US" dirty="0" smtClean="0"/>
              <a:t>treat this as “top layer”</a:t>
            </a:r>
          </a:p>
          <a:p>
            <a:pPr lvl="1"/>
            <a:r>
              <a:rPr lang="en-US" dirty="0" smtClean="0"/>
              <a:t>save Z-buffer and treat this as “max”</a:t>
            </a:r>
          </a:p>
          <a:p>
            <a:r>
              <a:rPr lang="en-US" dirty="0" smtClean="0"/>
              <a:t>Pass #2:</a:t>
            </a:r>
          </a:p>
          <a:p>
            <a:pPr lvl="1"/>
            <a:r>
              <a:rPr lang="en-US" dirty="0" smtClean="0"/>
              <a:t>render as opaque, but ignore fragments beyond “max”</a:t>
            </a:r>
          </a:p>
          <a:p>
            <a:r>
              <a:rPr lang="en-US" dirty="0" smtClean="0"/>
              <a:t>repeat, repeat…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(3/3)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 smtClean="0"/>
              <a:t>I haven’t said anything about movie encoders</a:t>
            </a:r>
          </a:p>
          <a:p>
            <a:r>
              <a:rPr lang="en-US" dirty="0" err="1" smtClean="0"/>
              <a:t>ffmpeg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22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2A?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325"/>
            <a:ext cx="9144000" cy="5807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2335" y="313267"/>
            <a:ext cx="8536966" cy="3547533"/>
            <a:chOff x="42335" y="313267"/>
            <a:chExt cx="8536966" cy="3547533"/>
          </a:xfrm>
        </p:grpSpPr>
        <p:sp>
          <p:nvSpPr>
            <p:cNvPr id="2" name="Rectangle 1"/>
            <p:cNvSpPr/>
            <p:nvPr/>
          </p:nvSpPr>
          <p:spPr>
            <a:xfrm>
              <a:off x="42335" y="2294467"/>
              <a:ext cx="2692400" cy="156633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734735" y="694267"/>
              <a:ext cx="736598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78200" y="313267"/>
              <a:ext cx="520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replace these and write our own GL calls.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35" y="3979334"/>
            <a:ext cx="5870328" cy="2834732"/>
            <a:chOff x="42335" y="2294467"/>
            <a:chExt cx="5870328" cy="2834732"/>
          </a:xfrm>
        </p:grpSpPr>
        <p:sp>
          <p:nvSpPr>
            <p:cNvPr id="10" name="Rectangle 9"/>
            <p:cNvSpPr/>
            <p:nvPr/>
          </p:nvSpPr>
          <p:spPr>
            <a:xfrm>
              <a:off x="42335" y="2294467"/>
              <a:ext cx="2692400" cy="23452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734735" y="4639733"/>
              <a:ext cx="855132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9867" y="4759867"/>
              <a:ext cx="2322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re-use these.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310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 smtClean="0"/>
              <a:t>Project #2A (8%), Due Feb. </a:t>
            </a:r>
            <a:r>
              <a:rPr lang="en-US" dirty="0" smtClean="0">
                <a:solidFill>
                  <a:srgbClr val="FF0000"/>
                </a:solidFill>
              </a:rPr>
              <a:t>23rd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474245"/>
            <a:ext cx="8661456" cy="4495800"/>
          </a:xfrm>
        </p:spPr>
        <p:txBody>
          <a:bodyPr/>
          <a:lstStyle/>
          <a:p>
            <a:r>
              <a:rPr lang="en-US" sz="2800" dirty="0" smtClean="0"/>
              <a:t>Goal: OpenGL program that does regular colors and textures</a:t>
            </a:r>
          </a:p>
          <a:p>
            <a:r>
              <a:rPr lang="en-US" sz="2800" dirty="0" smtClean="0"/>
              <a:t>New VTK-based project2A.cxx</a:t>
            </a:r>
          </a:p>
          <a:p>
            <a:r>
              <a:rPr lang="en-US" sz="2800" dirty="0" smtClean="0"/>
              <a:t>New </a:t>
            </a:r>
            <a:r>
              <a:rPr lang="en-US" sz="2800" dirty="0" err="1" smtClean="0"/>
              <a:t>CMakeLists.txt</a:t>
            </a:r>
            <a:r>
              <a:rPr lang="en-US" sz="2800" dirty="0"/>
              <a:t> </a:t>
            </a:r>
            <a:r>
              <a:rPr lang="en-US" sz="2800" dirty="0" smtClean="0"/>
              <a:t>(but same as old ones)</a:t>
            </a:r>
          </a:p>
        </p:txBody>
      </p:sp>
      <p:pic>
        <p:nvPicPr>
          <p:cNvPr id="4" name="Picture 3" descr="Screen shot 2013-05-08 at 9.5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62" y="3535669"/>
            <a:ext cx="6622514" cy="33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752" y="1358785"/>
            <a:ext cx="8153400" cy="4495800"/>
          </a:xfrm>
        </p:spPr>
        <p:txBody>
          <a:bodyPr/>
          <a:lstStyle/>
          <a:p>
            <a:r>
              <a:rPr lang="en-US" dirty="0"/>
              <a:t>I recommend you “walk before you run” &amp; “take small bites”.  OpenGL can be very punishing.  Get a picture up and then improve on it.  Make sure you know how to retreat to your previously working version at every step.  </a:t>
            </a:r>
          </a:p>
          <a:p>
            <a:r>
              <a:rPr lang="en-US" dirty="0" smtClean="0"/>
              <a:t>OpenGL </a:t>
            </a:r>
            <a:r>
              <a:rPr lang="en-US" dirty="0"/>
              <a:t>“state thrashing” is common and tricky to debug.  </a:t>
            </a:r>
            <a:endParaRPr lang="en-US" dirty="0" smtClean="0"/>
          </a:p>
          <a:p>
            <a:pPr lvl="1"/>
            <a:r>
              <a:rPr lang="en-US" dirty="0" smtClean="0"/>
              <a:t>Get </a:t>
            </a:r>
            <a:r>
              <a:rPr lang="en-US" dirty="0"/>
              <a:t>one window working perfectly.  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/>
              <a:t>make the second one work perfectly.  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/>
              <a:t>try to get them to work together.  </a:t>
            </a:r>
            <a:endParaRPr lang="en-US" dirty="0" smtClean="0"/>
          </a:p>
          <a:p>
            <a:pPr lvl="2"/>
            <a:r>
              <a:rPr lang="en-US" dirty="0" smtClean="0"/>
              <a:t>Things </a:t>
            </a:r>
            <a:r>
              <a:rPr lang="en-US" dirty="0"/>
              <a:t>often go wrong, when one program leaves the OpenGL state in a way that doesn’t suit another renderer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MAKE MANY BACKUPS OF YOUR PROGRAM</a:t>
            </a:r>
          </a:p>
          <a:p>
            <a:endParaRPr lang="en-US" dirty="0"/>
          </a:p>
          <a:p>
            <a:r>
              <a:rPr lang="en-US" dirty="0" smtClean="0"/>
              <a:t>USE VTK 6</a:t>
            </a:r>
          </a:p>
          <a:p>
            <a:r>
              <a:rPr lang="en-US" dirty="0" smtClean="0"/>
              <a:t>If you are having issues on your laptop with a GL program, then use Room 100</a:t>
            </a:r>
          </a:p>
          <a:p>
            <a:pPr lvl="1"/>
            <a:r>
              <a:rPr lang="en-US" dirty="0" smtClean="0"/>
              <a:t>(There’s only 2 of these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colors (traditional)…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The Triangle class now has a “</a:t>
            </a:r>
            <a:r>
              <a:rPr lang="en-US" sz="2800" dirty="0" err="1"/>
              <a:t>fieldValue</a:t>
            </a:r>
            <a:r>
              <a:rPr lang="en-US" sz="2800" dirty="0"/>
              <a:t>” data member, which </a:t>
            </a:r>
            <a:r>
              <a:rPr lang="en-US" sz="2800" dirty="0" smtClean="0"/>
              <a:t>ranges </a:t>
            </a:r>
            <a:r>
              <a:rPr lang="en-US" sz="2800" dirty="0"/>
              <a:t>between 0 and 1.  </a:t>
            </a:r>
            <a:endParaRPr lang="en-US" sz="2800" dirty="0" smtClean="0"/>
          </a:p>
          <a:p>
            <a:r>
              <a:rPr lang="en-US" sz="2800" dirty="0" smtClean="0"/>
              <a:t>You </a:t>
            </a:r>
            <a:r>
              <a:rPr lang="en-US" sz="2800" dirty="0"/>
              <a:t>will map this to a color using the </a:t>
            </a:r>
            <a:r>
              <a:rPr lang="en-US" sz="2800" dirty="0" err="1" smtClean="0"/>
              <a:t>GetColorMap</a:t>
            </a:r>
            <a:r>
              <a:rPr lang="en-US" sz="2800" dirty="0"/>
              <a:t> </a:t>
            </a:r>
            <a:r>
              <a:rPr lang="en-US" sz="2800" dirty="0" smtClean="0"/>
              <a:t>function</a:t>
            </a:r>
            <a:r>
              <a:rPr lang="en-US" sz="2800" dirty="0"/>
              <a:t>. </a:t>
            </a:r>
            <a:endParaRPr lang="en-US" sz="2800" dirty="0" smtClean="0"/>
          </a:p>
          <a:p>
            <a:pPr lvl="2"/>
            <a:r>
              <a:rPr lang="en-US" sz="2000" dirty="0" err="1" smtClean="0"/>
              <a:t>GetColorMap</a:t>
            </a:r>
            <a:r>
              <a:rPr lang="en-US" sz="2000" dirty="0" smtClean="0"/>
              <a:t> </a:t>
            </a:r>
            <a:r>
              <a:rPr lang="en-US" sz="2000" dirty="0"/>
              <a:t>returns 256 colors.  </a:t>
            </a:r>
          </a:p>
          <a:p>
            <a:r>
              <a:rPr lang="en-US" sz="2800" dirty="0" smtClean="0"/>
              <a:t>Mappings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err="1"/>
              <a:t>fieldValue</a:t>
            </a:r>
            <a:r>
              <a:rPr lang="en-US" sz="2400" dirty="0"/>
              <a:t> value of 0 should be mapped to the first </a:t>
            </a:r>
            <a:r>
              <a:rPr lang="en-US" sz="2400" dirty="0" smtClean="0"/>
              <a:t>color</a:t>
            </a:r>
            <a:endParaRPr lang="en-US" sz="2400" dirty="0"/>
          </a:p>
          <a:p>
            <a:pPr lvl="1"/>
            <a:r>
              <a:rPr lang="en-US" sz="2400" dirty="0" smtClean="0"/>
              <a:t>A </a:t>
            </a:r>
            <a:r>
              <a:rPr lang="en-US" sz="2400" dirty="0" err="1" smtClean="0"/>
              <a:t>fieldValue</a:t>
            </a:r>
            <a:r>
              <a:rPr lang="en-US" sz="2400" dirty="0" smtClean="0"/>
              <a:t> </a:t>
            </a:r>
            <a:r>
              <a:rPr lang="en-US" sz="2400" dirty="0"/>
              <a:t>value of </a:t>
            </a:r>
            <a:r>
              <a:rPr lang="en-US" sz="2400" dirty="0" smtClean="0"/>
              <a:t>1 </a:t>
            </a:r>
            <a:r>
              <a:rPr lang="en-US" sz="2400" dirty="0"/>
              <a:t>should be mapped to the 255th color.  </a:t>
            </a:r>
            <a:endParaRPr lang="en-US" sz="2400" dirty="0" smtClean="0"/>
          </a:p>
          <a:p>
            <a:pPr lvl="1"/>
            <a:r>
              <a:rPr lang="en-US" sz="2400" dirty="0" smtClean="0"/>
              <a:t>Each </a:t>
            </a:r>
            <a:r>
              <a:rPr lang="en-US" sz="2400" dirty="0" err="1"/>
              <a:t>fieldValue</a:t>
            </a:r>
            <a:r>
              <a:rPr lang="en-US" sz="2400" dirty="0"/>
              <a:t> </a:t>
            </a:r>
            <a:r>
              <a:rPr lang="en-US" sz="2400" dirty="0" smtClean="0"/>
              <a:t>in between should </a:t>
            </a:r>
            <a:r>
              <a:rPr lang="en-US" sz="2400" dirty="0"/>
              <a:t>be mapped to the </a:t>
            </a:r>
            <a:r>
              <a:rPr lang="en-US" sz="2400" dirty="0" smtClean="0"/>
              <a:t>closest </a:t>
            </a:r>
            <a:r>
              <a:rPr lang="en-US" sz="2400" dirty="0"/>
              <a:t>color of the 256, but interpolation of colors is not required.</a:t>
            </a:r>
          </a:p>
        </p:txBody>
      </p:sp>
    </p:spTree>
    <p:extLst>
      <p:ext uri="{BB962C8B-B14F-4D97-AF65-F5344CB8AC3E}">
        <p14:creationId xmlns:p14="http://schemas.microsoft.com/office/powerpoint/2010/main" val="20268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colors (texture)…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Same idea, but use texture infrastructure</a:t>
            </a:r>
          </a:p>
          <a:p>
            <a:r>
              <a:rPr lang="en-US" sz="2800" dirty="0" smtClean="0"/>
              <a:t>(easier)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9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Hours: Week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Monday: 1-2 (Roscoe)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Tuesday: 1230-115 (Hank)</a:t>
            </a:r>
          </a:p>
          <a:p>
            <a:r>
              <a:rPr lang="en-US" dirty="0" smtClean="0"/>
              <a:t>Tuesday: 1-2 (Roscoe)</a:t>
            </a:r>
          </a:p>
          <a:p>
            <a:r>
              <a:rPr lang="en-US" dirty="0" smtClean="0"/>
              <a:t>Wednesday: 1-3 (Roscoe)</a:t>
            </a:r>
          </a:p>
          <a:p>
            <a:r>
              <a:rPr lang="en-US" dirty="0" smtClean="0"/>
              <a:t>Thursday: 1130-1230 (Hank)</a:t>
            </a:r>
          </a:p>
          <a:p>
            <a:r>
              <a:rPr lang="en-US" dirty="0" smtClean="0"/>
              <a:t>Friday: 1130-1230 (Hank)</a:t>
            </a:r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GL_REPEAT</a:t>
            </a:r>
            <a:endParaRPr lang="en-US" dirty="0"/>
          </a:p>
        </p:txBody>
      </p:sp>
      <p:pic>
        <p:nvPicPr>
          <p:cNvPr id="5" name="Picture 4" descr="Screen shot 2013-05-02 at 5.3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407"/>
            <a:ext cx="6175394" cy="5324593"/>
          </a:xfrm>
          <a:prstGeom prst="rect">
            <a:avLst/>
          </a:prstGeom>
        </p:spPr>
      </p:pic>
      <p:pic>
        <p:nvPicPr>
          <p:cNvPr id="4" name="Picture 3" descr="Screen shot 2013-05-02 at 5.3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96" y="1219200"/>
            <a:ext cx="3179704" cy="29793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-94074" y="419853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94074" y="539516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-94074" y="571501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-94074" y="606496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1D, 2D, 3D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2D textures most common</a:t>
            </a:r>
          </a:p>
          <a:p>
            <a:r>
              <a:rPr lang="en-US" dirty="0" smtClean="0"/>
              <a:t>1D textures: color maps (e.g., what we just did)</a:t>
            </a:r>
          </a:p>
          <a:p>
            <a:r>
              <a:rPr lang="en-US" dirty="0" smtClean="0"/>
              <a:t>3D textures: “volume rendering”</a:t>
            </a:r>
          </a:p>
          <a:p>
            <a:pPr lvl="1"/>
            <a:r>
              <a:rPr lang="en-US" dirty="0" smtClean="0"/>
              <a:t>Use combination of opacity</a:t>
            </a:r>
          </a:p>
          <a:p>
            <a:pPr marL="366713" lvl="1" indent="0">
              <a:buNone/>
            </a:pPr>
            <a:r>
              <a:rPr lang="en-US" dirty="0"/>
              <a:t>a</a:t>
            </a:r>
            <a:r>
              <a:rPr lang="en-US" dirty="0" smtClean="0"/>
              <a:t>nd color (i.e., RGBA)</a:t>
            </a:r>
            <a:endParaRPr lang="en-US" dirty="0"/>
          </a:p>
        </p:txBody>
      </p:sp>
      <p:pic>
        <p:nvPicPr>
          <p:cNvPr id="4" name="Picture 18" descr="hero_v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74" y="3259312"/>
            <a:ext cx="3528473" cy="352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10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Pre-rendered images painted onto geometry</a:t>
            </a:r>
          </a:p>
          <a:p>
            <a:r>
              <a:rPr lang="en-US" dirty="0" smtClean="0"/>
              <a:t>glTexImage1D </a:t>
            </a:r>
            <a:r>
              <a:rPr lang="en-US" dirty="0" smtClean="0">
                <a:sym typeface="Wingdings"/>
              </a:rPr>
              <a:t> glTexImage2D</a:t>
            </a:r>
          </a:p>
          <a:p>
            <a:r>
              <a:rPr lang="en-US" dirty="0" smtClean="0">
                <a:sym typeface="Wingdings"/>
              </a:rPr>
              <a:t>GL_TEXTURE_WRAP_S  GL_TEXTURE_WRAP_S 				   + GL_TEXTURE_WRAP_T</a:t>
            </a:r>
          </a:p>
          <a:p>
            <a:r>
              <a:rPr lang="en-US" dirty="0" smtClean="0">
                <a:sym typeface="Wingdings"/>
              </a:rPr>
              <a:t>glTexCoord1f  glTexCoord2f</a:t>
            </a:r>
          </a:p>
        </p:txBody>
      </p:sp>
    </p:spTree>
    <p:extLst>
      <p:ext uri="{BB962C8B-B14F-4D97-AF65-F5344CB8AC3E}">
        <p14:creationId xmlns:p14="http://schemas.microsoft.com/office/powerpoint/2010/main" val="13361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Texture Program</a:t>
            </a:r>
            <a:endParaRPr lang="en-US" dirty="0"/>
          </a:p>
        </p:txBody>
      </p:sp>
      <p:pic>
        <p:nvPicPr>
          <p:cNvPr id="4" name="Picture 3" descr="Screen shot 2013-05-02 at 5.5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8" y="1533407"/>
            <a:ext cx="5762574" cy="5324593"/>
          </a:xfrm>
          <a:prstGeom prst="rect">
            <a:avLst/>
          </a:prstGeom>
        </p:spPr>
      </p:pic>
      <p:pic>
        <p:nvPicPr>
          <p:cNvPr id="5" name="Picture 4" descr="Screen shot 2013-05-02 at 5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82" y="4327407"/>
            <a:ext cx="2807044" cy="25305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40667" y="1044222"/>
            <a:ext cx="4070270" cy="2558815"/>
            <a:chOff x="3640667" y="1044222"/>
            <a:chExt cx="4070270" cy="2558815"/>
          </a:xfrm>
        </p:grpSpPr>
        <p:pic>
          <p:nvPicPr>
            <p:cNvPr id="6" name="Picture 5" descr="HankChilds_34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060" y="1044222"/>
              <a:ext cx="1705877" cy="255881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640667" y="2436519"/>
              <a:ext cx="2333105" cy="3480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143038" y="3603037"/>
            <a:ext cx="225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What do we expect the output to be?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-42802" y="258140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-42802" y="379590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500" y="2589872"/>
            <a:ext cx="0" cy="12060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0" y="4294534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-7519" y="4437527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-5631" y="460874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-3743" y="489283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-37171" y="550056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-44690" y="5803482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0" y="6096992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3933"/>
            <a:ext cx="6941500" cy="990600"/>
          </a:xfrm>
        </p:spPr>
        <p:txBody>
          <a:bodyPr/>
          <a:lstStyle/>
          <a:p>
            <a:r>
              <a:rPr lang="en-US" dirty="0" smtClean="0"/>
              <a:t>GL_TEXTURE_MIN_FILTER / GL_TEXTURE_MAG_FILTER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Minifying: texture bigger than triangle.  </a:t>
            </a:r>
          </a:p>
          <a:p>
            <a:pPr lvl="1"/>
            <a:r>
              <a:rPr lang="en-US" dirty="0" smtClean="0"/>
              <a:t>How to map multiple texture elements onto a pixel?</a:t>
            </a:r>
          </a:p>
          <a:p>
            <a:pPr lvl="2"/>
            <a:r>
              <a:rPr lang="en-US" dirty="0" smtClean="0"/>
              <a:t>GL_NEAREST: pick closest texture</a:t>
            </a:r>
          </a:p>
          <a:p>
            <a:pPr lvl="2"/>
            <a:r>
              <a:rPr lang="en-US" dirty="0" smtClean="0"/>
              <a:t>GL_LINEAR: average neighboring textures</a:t>
            </a:r>
          </a:p>
          <a:p>
            <a:r>
              <a:rPr lang="en-US" dirty="0" smtClean="0"/>
              <a:t>Magnifying (GL_TEXTURE_MAG_FILTER): triangle bigger than texture</a:t>
            </a:r>
          </a:p>
          <a:p>
            <a:pPr lvl="1"/>
            <a:r>
              <a:rPr lang="en-US" dirty="0" smtClean="0"/>
              <a:t>How to map single texture element onto multiple pixels?</a:t>
            </a:r>
          </a:p>
          <a:p>
            <a:pPr lvl="2"/>
            <a:r>
              <a:rPr lang="en-US" dirty="0" smtClean="0"/>
              <a:t>GL_NEAREST: no interpolation</a:t>
            </a:r>
          </a:p>
          <a:p>
            <a:pPr lvl="2"/>
            <a:r>
              <a:rPr lang="en-US" dirty="0" smtClean="0"/>
              <a:t>GL_LINEAR: interpolate with neighboring textures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3130" cy="990600"/>
          </a:xfrm>
        </p:spPr>
        <p:txBody>
          <a:bodyPr/>
          <a:lstStyle/>
          <a:p>
            <a:r>
              <a:rPr lang="en-US" dirty="0" smtClean="0"/>
              <a:t>GL_TEXTURE_MAG_FILTER with NEAREST and LINEAR</a:t>
            </a:r>
            <a:endParaRPr lang="en-US" dirty="0"/>
          </a:p>
        </p:txBody>
      </p:sp>
      <p:pic>
        <p:nvPicPr>
          <p:cNvPr id="4" name="Picture 3" descr="Screen shot 2013-05-02 at 6.1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666"/>
            <a:ext cx="5509381" cy="5249333"/>
          </a:xfrm>
          <a:prstGeom prst="rect">
            <a:avLst/>
          </a:prstGeom>
        </p:spPr>
      </p:pic>
      <p:pic>
        <p:nvPicPr>
          <p:cNvPr id="5" name="Picture 4" descr="Screen shot 2013-05-02 at 6.10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2" y="1604308"/>
            <a:ext cx="2641889" cy="2445925"/>
          </a:xfrm>
          <a:prstGeom prst="rect">
            <a:avLst/>
          </a:prstGeom>
        </p:spPr>
      </p:pic>
      <p:pic>
        <p:nvPicPr>
          <p:cNvPr id="6" name="Picture 5" descr="Screen shot 2013-05-02 at 6.10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2" y="4050233"/>
            <a:ext cx="2470787" cy="24922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202296" y="2888074"/>
            <a:ext cx="976184" cy="131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64665" y="4449704"/>
            <a:ext cx="1060850" cy="846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5-02 at 6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741"/>
            <a:ext cx="5591185" cy="5409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Texture Program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-146283" y="556355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-146283" y="6373530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5019" y="5572020"/>
            <a:ext cx="0" cy="801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3-05-02 at 6.3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60" y="3264369"/>
            <a:ext cx="3628740" cy="3305763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487333" y="1120892"/>
            <a:ext cx="4656667" cy="17845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</a:rPr>
              <a:t>Texture is not 1:1, should probably scale geometry.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6844" y="4170774"/>
            <a:ext cx="4656667" cy="17845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</a:rPr>
              <a:t>This is a terrible program … why?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30" y="153340"/>
            <a:ext cx="7604910" cy="990600"/>
          </a:xfrm>
        </p:spPr>
        <p:txBody>
          <a:bodyPr/>
          <a:lstStyle/>
          <a:p>
            <a:r>
              <a:rPr lang="en-US" dirty="0" err="1" smtClean="0"/>
              <a:t>glBindTexture</a:t>
            </a:r>
            <a:r>
              <a:rPr lang="en-US" dirty="0" smtClean="0"/>
              <a:t>: tell the GPU about the texture once and re-use it!</a:t>
            </a:r>
            <a:endParaRPr lang="en-US" dirty="0"/>
          </a:p>
        </p:txBody>
      </p:sp>
      <p:pic>
        <p:nvPicPr>
          <p:cNvPr id="4" name="Picture 3" descr="Screen shot 2013-05-02 at 6.48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16"/>
          <a:stretch/>
        </p:blipFill>
        <p:spPr>
          <a:xfrm>
            <a:off x="0" y="1580443"/>
            <a:ext cx="5164667" cy="4105567"/>
          </a:xfrm>
          <a:prstGeom prst="rect">
            <a:avLst/>
          </a:prstGeom>
        </p:spPr>
      </p:pic>
      <p:pic>
        <p:nvPicPr>
          <p:cNvPr id="5" name="Picture 4" descr="Screen shot 2013-05-02 at 6.48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4"/>
          <a:stretch/>
        </p:blipFill>
        <p:spPr>
          <a:xfrm>
            <a:off x="4645288" y="1740369"/>
            <a:ext cx="6367974" cy="42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00392" cy="990600"/>
          </a:xfrm>
        </p:spPr>
        <p:txBody>
          <a:bodyPr/>
          <a:lstStyle/>
          <a:p>
            <a:r>
              <a:rPr lang="en-US" dirty="0" smtClean="0"/>
              <a:t>More on </a:t>
            </a:r>
            <a:r>
              <a:rPr lang="en-US" smtClean="0"/>
              <a:t>Geometric Primitives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5176519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1F: assigned Feb 7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, due Feb 19</a:t>
            </a:r>
            <a:r>
              <a:rPr lang="en-US" baseline="30000" dirty="0" smtClean="0">
                <a:sym typeface="Wingdings"/>
              </a:rPr>
              <a:t>th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 not as tough as 1E</a:t>
            </a:r>
          </a:p>
          <a:p>
            <a:r>
              <a:rPr lang="en-US" dirty="0" smtClean="0">
                <a:sym typeface="Wingdings"/>
              </a:rPr>
              <a:t>2A: posted now, due </a:t>
            </a:r>
            <a:r>
              <a:rPr lang="en-US" strike="sngStrike" dirty="0" smtClean="0">
                <a:sym typeface="Wingdings"/>
              </a:rPr>
              <a:t>Feb 21</a:t>
            </a:r>
            <a:r>
              <a:rPr lang="en-US" strike="sngStrike" baseline="30000" dirty="0" smtClean="0">
                <a:sym typeface="Wingdings"/>
              </a:rPr>
              <a:t>st</a:t>
            </a:r>
            <a:r>
              <a:rPr lang="en-US" strike="sngStrike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Feb 23rd </a:t>
            </a:r>
            <a:endParaRPr lang="en-US" baseline="30000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 you need to work on both 1F and 2A during Week 6 (Feb 11-15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2B: posted now, due Feb 27</a:t>
            </a:r>
            <a:r>
              <a:rPr lang="en-US" baseline="30000" dirty="0" smtClean="0">
                <a:sym typeface="Wingdings"/>
              </a:rPr>
              <a:t>th</a:t>
            </a:r>
          </a:p>
          <a:p>
            <a:r>
              <a:rPr lang="en-US" dirty="0" smtClean="0">
                <a:sym typeface="Wingdings"/>
              </a:rPr>
              <a:t>YouTube lectures for Feb 12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and 14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38" y="228600"/>
            <a:ext cx="7638214" cy="990600"/>
          </a:xfrm>
        </p:spPr>
        <p:txBody>
          <a:bodyPr/>
          <a:lstStyle/>
          <a:p>
            <a:r>
              <a:rPr lang="en-US" dirty="0" smtClean="0"/>
              <a:t>Geometric Specification: </a:t>
            </a:r>
            <a:r>
              <a:rPr lang="en-US" dirty="0" err="1" smtClean="0"/>
              <a:t>glBegin</a:t>
            </a:r>
            <a:endParaRPr lang="en-US" dirty="0"/>
          </a:p>
        </p:txBody>
      </p:sp>
      <p:pic>
        <p:nvPicPr>
          <p:cNvPr id="4" name="Picture 3" descr="Screen shot 2013-05-06 at 7.5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02"/>
            <a:ext cx="8913933" cy="54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Primitives</a:t>
            </a:r>
            <a:endParaRPr lang="en-US" dirty="0"/>
          </a:p>
        </p:txBody>
      </p:sp>
      <p:pic>
        <p:nvPicPr>
          <p:cNvPr id="4" name="Picture 3" descr="Screen shot 2013-05-06 at 7.5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Primitives</a:t>
            </a:r>
            <a:endParaRPr lang="en-US" dirty="0"/>
          </a:p>
        </p:txBody>
      </p:sp>
      <p:pic>
        <p:nvPicPr>
          <p:cNvPr id="3" name="Picture 2" descr="Screen shot 2013-05-06 at 7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Primitives</a:t>
            </a:r>
            <a:endParaRPr lang="en-US" dirty="0"/>
          </a:p>
        </p:txBody>
      </p:sp>
      <p:pic>
        <p:nvPicPr>
          <p:cNvPr id="4" name="Picture 3" descr="Screen shot 2013-05-06 at 7.5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4835" cy="990600"/>
          </a:xfrm>
        </p:spPr>
        <p:txBody>
          <a:bodyPr/>
          <a:lstStyle/>
          <a:p>
            <a:r>
              <a:rPr lang="en-US" dirty="0" smtClean="0"/>
              <a:t>What can go inside a </a:t>
            </a:r>
            <a:r>
              <a:rPr lang="en-US" dirty="0" err="1" smtClean="0"/>
              <a:t>glBegin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 descr="Screen shot 2013-05-06 at 7.5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255"/>
            <a:ext cx="9144000" cy="37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glEnable</a:t>
            </a:r>
            <a:r>
              <a:rPr lang="en-US" dirty="0" smtClean="0"/>
              <a:t>(GL_LIGHTING);</a:t>
            </a:r>
          </a:p>
          <a:p>
            <a:pPr lvl="1"/>
            <a:r>
              <a:rPr lang="en-US" dirty="0" smtClean="0"/>
              <a:t>Tells OpenGL you want to have lighting.</a:t>
            </a:r>
          </a:p>
          <a:p>
            <a:r>
              <a:rPr lang="en-US" dirty="0" smtClean="0"/>
              <a:t>Eight lights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nable and disable individually</a:t>
            </a:r>
          </a:p>
          <a:p>
            <a:pPr lvl="2"/>
            <a:r>
              <a:rPr lang="en-US" dirty="0" err="1" smtClean="0"/>
              <a:t>glEnable</a:t>
            </a:r>
            <a:r>
              <a:rPr lang="en-US" dirty="0" smtClean="0"/>
              <a:t>(GL_LIGHT0)</a:t>
            </a:r>
          </a:p>
          <a:p>
            <a:pPr lvl="2"/>
            <a:r>
              <a:rPr lang="en-US" dirty="0" err="1" smtClean="0"/>
              <a:t>glDisable</a:t>
            </a:r>
            <a:r>
              <a:rPr lang="en-US" dirty="0" smtClean="0"/>
              <a:t>(GL_LIGHT7)</a:t>
            </a:r>
          </a:p>
          <a:p>
            <a:pPr lvl="1"/>
            <a:r>
              <a:rPr lang="en-US" dirty="0" smtClean="0"/>
              <a:t>Set attributes individually</a:t>
            </a:r>
          </a:p>
          <a:p>
            <a:pPr lvl="2"/>
            <a:r>
              <a:rPr lang="en-US" dirty="0" err="1" smtClean="0"/>
              <a:t>glLightfv</a:t>
            </a:r>
            <a:r>
              <a:rPr lang="en-US" dirty="0" smtClean="0"/>
              <a:t>(</a:t>
            </a:r>
            <a:r>
              <a:rPr lang="en-US" dirty="0" err="1" smtClean="0"/>
              <a:t>GL_LIGHTi</a:t>
            </a:r>
            <a:r>
              <a:rPr lang="en-US" dirty="0" smtClean="0"/>
              <a:t>, ARGUMENT, VALUES)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glLightfv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Ten parameters (ones you will use):</a:t>
            </a:r>
          </a:p>
          <a:p>
            <a:endParaRPr lang="en-US" dirty="0"/>
          </a:p>
        </p:txBody>
      </p:sp>
      <p:pic>
        <p:nvPicPr>
          <p:cNvPr id="4" name="Picture 3" descr="Screen shot 2013-05-06 at 7.1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64"/>
            <a:ext cx="9144000" cy="45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glLightfv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For each light source, we can set an RGBA for the </a:t>
            </a:r>
            <a:r>
              <a:rPr lang="en-US" sz="2800" u="sng" dirty="0">
                <a:latin typeface="Arial" charset="0"/>
                <a:ea typeface="ＭＳ Ｐゴシック" charset="0"/>
                <a:cs typeface="ＭＳ Ｐゴシック" charset="0"/>
              </a:rPr>
              <a:t>diffuse, specular, and ambient </a:t>
            </a:r>
            <a:r>
              <a:rPr lang="en-US" sz="2800" u="sng" dirty="0" smtClean="0">
                <a:latin typeface="Arial" charset="0"/>
                <a:ea typeface="ＭＳ Ｐゴシック" charset="0"/>
                <a:cs typeface="ＭＳ Ｐゴシック" charset="0"/>
              </a:rPr>
              <a:t>components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0" indent="0">
              <a:buNone/>
            </a:pPr>
            <a:r>
              <a:rPr lang="en-US" sz="2800" dirty="0" err="1" smtClean="0"/>
              <a:t>glEnable</a:t>
            </a:r>
            <a:r>
              <a:rPr lang="en-US" sz="2800" dirty="0" smtClean="0"/>
              <a:t>(GL_LIGHTING);</a:t>
            </a:r>
          </a:p>
          <a:p>
            <a:pPr marL="0" indent="0">
              <a:buNone/>
            </a:pPr>
            <a:r>
              <a:rPr lang="en-US" sz="2800" dirty="0" err="1" smtClean="0"/>
              <a:t>glEnable</a:t>
            </a:r>
            <a:r>
              <a:rPr lang="en-US" sz="2800" dirty="0" smtClean="0"/>
              <a:t>(GL_LIGHT0);</a:t>
            </a:r>
          </a:p>
          <a:p>
            <a:pPr marL="0" indent="0">
              <a:buNone/>
            </a:pPr>
            <a:r>
              <a:rPr lang="en-US" sz="2800" dirty="0" err="1" smtClean="0"/>
              <a:t>Glfloat</a:t>
            </a:r>
            <a:r>
              <a:rPr lang="en-US" sz="2800" dirty="0" smtClean="0"/>
              <a:t> diffuse0[4] = { 0.7, 0.7, 0.7, 1 };</a:t>
            </a:r>
          </a:p>
          <a:p>
            <a:pPr marL="0" indent="0">
              <a:buNone/>
            </a:pPr>
            <a:r>
              <a:rPr lang="en-US" sz="2800" dirty="0" err="1" smtClean="0"/>
              <a:t>glLightfv</a:t>
            </a:r>
            <a:r>
              <a:rPr lang="en-US" sz="2800" dirty="0" smtClean="0"/>
              <a:t>(GL_LIGHT0, GL_DIFFUSE, diffuse0);</a:t>
            </a:r>
          </a:p>
          <a:p>
            <a:pPr marL="0" indent="0">
              <a:buNone/>
            </a:pPr>
            <a:r>
              <a:rPr lang="en-US" sz="2800" dirty="0" smtClean="0"/>
              <a:t>… // set ambient, specular, position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glDisable</a:t>
            </a:r>
            <a:r>
              <a:rPr lang="en-US" sz="2800" dirty="0" smtClean="0"/>
              <a:t>(GL_LIGHT1); // do we need to do this?</a:t>
            </a:r>
          </a:p>
          <a:p>
            <a:pPr marL="0" indent="0">
              <a:buNone/>
            </a:pPr>
            <a:r>
              <a:rPr lang="en-US" sz="2800" dirty="0" smtClean="0"/>
              <a:t>…</a:t>
            </a:r>
          </a:p>
          <a:p>
            <a:pPr marL="0" indent="0">
              <a:buNone/>
            </a:pPr>
            <a:r>
              <a:rPr lang="en-US" sz="2800" dirty="0" err="1" smtClean="0"/>
              <a:t>glDisable</a:t>
            </a:r>
            <a:r>
              <a:rPr lang="en-US" sz="2800" dirty="0" smtClean="0"/>
              <a:t>(GL_LIGHT7);</a:t>
            </a:r>
            <a:r>
              <a:rPr lang="en-US" sz="2800" dirty="0"/>
              <a:t> // do we need to do this?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2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979552" cy="990600"/>
          </a:xfrm>
        </p:spPr>
        <p:txBody>
          <a:bodyPr/>
          <a:lstStyle/>
          <a:p>
            <a:r>
              <a:rPr lang="en-US" dirty="0" smtClean="0"/>
              <a:t>How do we tell OpenGL about the surface </a:t>
            </a:r>
            <a:r>
              <a:rPr lang="en-US" dirty="0" err="1" smtClean="0"/>
              <a:t>normals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Flat shading:</a:t>
            </a:r>
          </a:p>
          <a:p>
            <a:pPr marL="366713" lvl="1" indent="0">
              <a:buNone/>
            </a:pPr>
            <a:r>
              <a:rPr lang="en-US" sz="2000" dirty="0" smtClean="0"/>
              <a:t>glNormal3f(0, 0.707, -0.707);</a:t>
            </a:r>
          </a:p>
          <a:p>
            <a:pPr marL="366713" lvl="1" indent="0">
              <a:buNone/>
            </a:pPr>
            <a:r>
              <a:rPr lang="en-US" sz="2000" dirty="0" smtClean="0"/>
              <a:t>glVertex3f(0, 0, 0);</a:t>
            </a:r>
          </a:p>
          <a:p>
            <a:pPr marL="366713" lvl="1" indent="0">
              <a:buNone/>
            </a:pPr>
            <a:r>
              <a:rPr lang="en-US" sz="2000" dirty="0" smtClean="0"/>
              <a:t>glVertex3f(1, 1, 0);</a:t>
            </a:r>
          </a:p>
          <a:p>
            <a:pPr marL="366713" lvl="1" indent="0">
              <a:buNone/>
            </a:pPr>
            <a:r>
              <a:rPr lang="en-US" sz="2000" dirty="0" smtClean="0"/>
              <a:t>glVertex3f(1, 0, 0);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400" dirty="0" smtClean="0"/>
              <a:t>Smooth </a:t>
            </a:r>
            <a:r>
              <a:rPr lang="en-US" sz="2400" dirty="0"/>
              <a:t>shading:</a:t>
            </a:r>
          </a:p>
          <a:p>
            <a:pPr marL="366713" lvl="1" indent="0">
              <a:buNone/>
            </a:pPr>
            <a:r>
              <a:rPr lang="en-US" sz="2000" dirty="0"/>
              <a:t>glNormal3f(0, 0.707, -0.707);</a:t>
            </a:r>
          </a:p>
          <a:p>
            <a:pPr marL="366713" lvl="1" indent="0">
              <a:buNone/>
            </a:pPr>
            <a:r>
              <a:rPr lang="en-US" sz="2000" dirty="0"/>
              <a:t>glVertex3f(0, 0, 0)</a:t>
            </a:r>
            <a:r>
              <a:rPr lang="en-US" sz="2000" dirty="0" smtClean="0"/>
              <a:t>;</a:t>
            </a:r>
          </a:p>
          <a:p>
            <a:pPr marL="366713" lvl="1" indent="0">
              <a:buNone/>
            </a:pPr>
            <a:r>
              <a:rPr lang="en-US" sz="2000" dirty="0"/>
              <a:t>glNormal3f(0, 0.707, </a:t>
            </a:r>
            <a:r>
              <a:rPr lang="en-US" sz="2000" dirty="0" smtClean="0"/>
              <a:t>+0.707)</a:t>
            </a:r>
            <a:r>
              <a:rPr lang="en-US" sz="2000" dirty="0"/>
              <a:t>;</a:t>
            </a:r>
          </a:p>
          <a:p>
            <a:pPr marL="366713" lvl="1" indent="0">
              <a:buNone/>
            </a:pPr>
            <a:r>
              <a:rPr lang="en-US" sz="2000" dirty="0"/>
              <a:t>glVertex3f(1, 1, 0)</a:t>
            </a:r>
            <a:r>
              <a:rPr lang="en-US" sz="2000" dirty="0" smtClean="0"/>
              <a:t>;</a:t>
            </a:r>
          </a:p>
          <a:p>
            <a:pPr marL="366713" lvl="1" indent="0">
              <a:buNone/>
            </a:pPr>
            <a:r>
              <a:rPr lang="en-US" sz="2000" dirty="0"/>
              <a:t>glNormal3f</a:t>
            </a:r>
            <a:r>
              <a:rPr lang="en-US" sz="2000" dirty="0" smtClean="0"/>
              <a:t>(1, 0, 0);</a:t>
            </a:r>
            <a:endParaRPr lang="en-US" sz="2000" dirty="0"/>
          </a:p>
          <a:p>
            <a:pPr marL="366713" lvl="1" indent="0">
              <a:buNone/>
            </a:pPr>
            <a:r>
              <a:rPr lang="en-US" sz="2000" dirty="0"/>
              <a:t>glVertex3f(1, 0, 0);</a:t>
            </a:r>
          </a:p>
          <a:p>
            <a:pPr marL="366713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1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(2/2)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41039"/>
              </p:ext>
            </p:extLst>
          </p:nvPr>
        </p:nvGraphicFramePr>
        <p:xfrm>
          <a:off x="904240" y="1193801"/>
          <a:ext cx="7244078" cy="539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868"/>
                <a:gridCol w="1034868"/>
                <a:gridCol w="1034868"/>
                <a:gridCol w="1034868"/>
                <a:gridCol w="1055223"/>
                <a:gridCol w="1014515"/>
                <a:gridCol w="1034868"/>
              </a:tblGrid>
              <a:tr h="1107845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995882">
                <a:tc>
                  <a:txBody>
                    <a:bodyPr/>
                    <a:lstStyle/>
                    <a:p>
                      <a:r>
                        <a:rPr lang="en-US" dirty="0" smtClean="0"/>
                        <a:t>Feb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5 </a:t>
                      </a:r>
                      <a:r>
                        <a:rPr lang="en-US" dirty="0" err="1" smtClean="0"/>
                        <a:t>Lec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6</a:t>
                      </a:r>
                    </a:p>
                    <a:p>
                      <a:r>
                        <a:rPr lang="en-US" dirty="0" smtClean="0"/>
                        <a:t>1E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7</a:t>
                      </a:r>
                    </a:p>
                    <a:p>
                      <a:r>
                        <a:rPr lang="en-US" dirty="0" smtClean="0"/>
                        <a:t>Begin 1F, begin</a:t>
                      </a:r>
                      <a:r>
                        <a:rPr lang="en-US" baseline="0" dirty="0" smtClean="0"/>
                        <a:t> 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9</a:t>
                      </a:r>
                      <a:endParaRPr lang="en-US" dirty="0"/>
                    </a:p>
                  </a:txBody>
                  <a:tcPr/>
                </a:tc>
              </a:tr>
              <a:tr h="2036471"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</a:p>
                    <a:p>
                      <a:endParaRPr lang="en-US" sz="160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YouTube</a:t>
                      </a:r>
                      <a:endParaRPr lang="en-US" sz="12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sngStrike" dirty="0" smtClean="0"/>
                        <a:t>YouTube??</a:t>
                      </a:r>
                      <a:endParaRPr lang="en-US" sz="11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16</a:t>
                      </a:r>
                      <a:endParaRPr lang="en-US" dirty="0"/>
                    </a:p>
                  </a:txBody>
                  <a:tcPr/>
                </a:tc>
              </a:tr>
              <a:tr h="1251118">
                <a:tc>
                  <a:txBody>
                    <a:bodyPr/>
                    <a:lstStyle/>
                    <a:p>
                      <a:r>
                        <a:rPr lang="en-US" dirty="0" smtClean="0"/>
                        <a:t>Feb 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19</a:t>
                      </a:r>
                    </a:p>
                    <a:p>
                      <a:r>
                        <a:rPr lang="en-US" sz="1800" dirty="0" smtClean="0"/>
                        <a:t>1F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21</a:t>
                      </a:r>
                    </a:p>
                    <a:p>
                      <a:r>
                        <a:rPr lang="en-US" sz="1800" strike="sngStrike" dirty="0" smtClean="0"/>
                        <a:t>2A</a:t>
                      </a:r>
                      <a:r>
                        <a:rPr lang="en-US" sz="1800" strike="sngStrike" baseline="0" dirty="0" smtClean="0"/>
                        <a:t> due</a:t>
                      </a:r>
                      <a:r>
                        <a:rPr lang="en-US" sz="1800" baseline="0" dirty="0" smtClean="0"/>
                        <a:t>, begin 2B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</a:t>
                      </a:r>
                      <a:r>
                        <a:rPr lang="en-US" dirty="0" smtClean="0"/>
                        <a:t>23</a:t>
                      </a:r>
                    </a:p>
                    <a:p>
                      <a:r>
                        <a:rPr lang="en-US" dirty="0" smtClean="0"/>
                        <a:t>2A due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7" y="2249414"/>
            <a:ext cx="869424" cy="591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7" y="3705855"/>
            <a:ext cx="6074483" cy="1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4370B1D-49CD-1348-A53B-1DB7762368D6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40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Distance and Direction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The source colors are specified in RGBA</a:t>
            </a:r>
          </a:p>
          <a:p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The position is given in homogeneous coordinates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w =1.0, we are specifying a finite location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w =0.0, we are specifying a parallel source with the given direction </a:t>
            </a:r>
            <a:r>
              <a:rPr lang="en-US" dirty="0" smtClean="0">
                <a:latin typeface="Arial" charset="0"/>
                <a:ea typeface="ＭＳ Ｐゴシック" charset="0"/>
              </a:rPr>
              <a:t>vector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glLightfv</a:t>
            </a:r>
            <a:r>
              <a:rPr lang="en-US" dirty="0" smtClean="0"/>
              <a:t> parameters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43762"/>
            <a:ext cx="8153400" cy="4495800"/>
          </a:xfrm>
        </p:spPr>
        <p:txBody>
          <a:bodyPr/>
          <a:lstStyle/>
          <a:p>
            <a:r>
              <a:rPr lang="en-US" dirty="0" smtClean="0"/>
              <a:t>Ten parameters (ones you will never use)</a:t>
            </a:r>
          </a:p>
          <a:p>
            <a:endParaRPr lang="en-US" dirty="0"/>
          </a:p>
        </p:txBody>
      </p:sp>
      <p:pic>
        <p:nvPicPr>
          <p:cNvPr id="5" name="Picture 4" descr="Screen shot 2013-05-06 at 7.1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" y="1899174"/>
            <a:ext cx="9144000" cy="49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1039D5F-2AEF-D648-9605-0B23221AE441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42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Spotlights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56388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glLightv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to set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Direction </a:t>
            </a:r>
            <a:r>
              <a:rPr lang="en-US" sz="2200" b="1" dirty="0">
                <a:latin typeface="Courier New" charset="0"/>
                <a:ea typeface="ＭＳ Ｐゴシック" charset="0"/>
              </a:rPr>
              <a:t>GL_SPOT_DIRECTION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Cutoff</a:t>
            </a:r>
            <a:r>
              <a:rPr lang="en-US" sz="2200" b="1" dirty="0">
                <a:latin typeface="Courier New" charset="0"/>
                <a:ea typeface="ＭＳ Ｐゴシック" charset="0"/>
              </a:rPr>
              <a:t> GL_SPOT_CUTOFF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Attenuation</a:t>
            </a:r>
            <a:r>
              <a:rPr lang="en-US" sz="2200" b="1" dirty="0">
                <a:latin typeface="Courier New" charset="0"/>
                <a:ea typeface="ＭＳ Ｐゴシック" charset="0"/>
              </a:rPr>
              <a:t> GL_SPOT_EXPONENT</a:t>
            </a:r>
          </a:p>
          <a:p>
            <a:pPr lvl="2"/>
            <a:r>
              <a:rPr lang="en-US" sz="2400" dirty="0">
                <a:latin typeface="Arial" charset="0"/>
                <a:ea typeface="ＭＳ Ｐゴシック" charset="0"/>
              </a:rPr>
              <a:t>Proportional to </a:t>
            </a:r>
            <a:r>
              <a:rPr lang="en-US" sz="2400" dirty="0" err="1">
                <a:latin typeface="Arial" charset="0"/>
                <a:ea typeface="ＭＳ Ｐゴシック" charset="0"/>
              </a:rPr>
              <a:t>cos</a:t>
            </a:r>
            <a:r>
              <a:rPr lang="en-US" sz="2400" baseline="30000" dirty="0" err="1">
                <a:latin typeface="Symbol" charset="0"/>
                <a:ea typeface="ＭＳ Ｐゴシック" charset="0"/>
              </a:rPr>
              <a:t>a</a:t>
            </a:r>
            <a:r>
              <a:rPr lang="en-US" sz="2400" dirty="0" err="1">
                <a:latin typeface="Symbol" charset="0"/>
                <a:ea typeface="ＭＳ Ｐゴシック" charset="0"/>
              </a:rPr>
              <a:t>f</a:t>
            </a:r>
            <a:endParaRPr lang="en-US" sz="2400" dirty="0">
              <a:latin typeface="Symbol" charset="0"/>
              <a:ea typeface="ＭＳ Ｐゴシック" charset="0"/>
            </a:endParaRPr>
          </a:p>
        </p:txBody>
      </p:sp>
      <p:pic>
        <p:nvPicPr>
          <p:cNvPr id="11270" name="Picture 5" descr="AN06F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61925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AN06F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3"/>
          <a:stretch>
            <a:fillRect/>
          </a:stretch>
        </p:blipFill>
        <p:spPr bwMode="auto">
          <a:xfrm>
            <a:off x="6400800" y="3810000"/>
            <a:ext cx="20272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905750" y="5292725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Symbol" charset="0"/>
              </a:rPr>
              <a:t>q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318250" y="5334000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Symbol" charset="0"/>
              </a:rPr>
              <a:t>-q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7162800" y="5257800"/>
            <a:ext cx="41592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500" smtClean="0">
                <a:solidFill>
                  <a:srgbClr val="000000"/>
                </a:solidFill>
                <a:latin typeface="Symbol" charset="0"/>
              </a:rPr>
              <a:t>f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4833815" y="6605832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5613" lvl="1" indent="1588" algn="r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 lvl="1"/>
            <a:fld id="{61039D5F-2AEF-D648-9605-0B23221AE441}" type="slidenum">
              <a:rPr lang="es-ES" sz="1000" smtClean="0">
                <a:solidFill>
                  <a:srgbClr val="000000"/>
                </a:solidFill>
                <a:latin typeface="Arial" charset="0"/>
              </a:rPr>
              <a:pPr lvl="1"/>
              <a:t>42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28600"/>
            <a:ext cx="8007959" cy="990600"/>
          </a:xfrm>
        </p:spPr>
        <p:txBody>
          <a:bodyPr/>
          <a:lstStyle/>
          <a:p>
            <a:r>
              <a:rPr lang="en-US" dirty="0" smtClean="0"/>
              <a:t>What happens with multiple lights?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glEnable</a:t>
            </a:r>
            <a:r>
              <a:rPr lang="en-US" dirty="0" smtClean="0"/>
              <a:t>(GL_LIGHT0);</a:t>
            </a:r>
          </a:p>
          <a:p>
            <a:pPr marL="0" indent="0">
              <a:buNone/>
            </a:pPr>
            <a:r>
              <a:rPr lang="en-US" dirty="0" err="1" smtClean="0"/>
              <a:t>glEnable</a:t>
            </a:r>
            <a:r>
              <a:rPr lang="en-US" dirty="0" smtClean="0"/>
              <a:t>(GL_LIGHT1);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ym typeface="Wingdings"/>
              </a:rPr>
              <a:t> the effects of these lights are additive.</a:t>
            </a:r>
          </a:p>
          <a:p>
            <a:pPr lvl="1"/>
            <a:r>
              <a:rPr lang="en-US" dirty="0" smtClean="0">
                <a:sym typeface="Wingdings"/>
              </a:rPr>
              <a:t>Individual shading factors are added and combined</a:t>
            </a:r>
          </a:p>
          <a:p>
            <a:pPr lvl="1"/>
            <a:r>
              <a:rPr lang="en-US" dirty="0" smtClean="0">
                <a:sym typeface="Wingdings"/>
              </a:rPr>
              <a:t>Effect is to make objects brighter and brighter</a:t>
            </a:r>
          </a:p>
          <a:p>
            <a:pPr lvl="2"/>
            <a:r>
              <a:rPr lang="en-US" dirty="0" smtClean="0">
                <a:sym typeface="Wingdings"/>
              </a:rPr>
              <a:t>Same as handling of high specular factors for 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3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AD190CB-ECD5-764B-89FC-690D4C6C64EA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44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Global Ambient Light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9776"/>
            <a:ext cx="77724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Ambient light depends on color of light sources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 red light in a white room will cause a red ambient term that disappears when the light is turned off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OpenGL also allows a global ambient term that is often helpful for testing</a:t>
            </a:r>
          </a:p>
          <a:p>
            <a:pPr lvl="1"/>
            <a:r>
              <a:rPr lang="en-US" sz="2200" b="1" dirty="0" err="1">
                <a:latin typeface="Courier New" charset="0"/>
                <a:ea typeface="ＭＳ Ｐゴシック" charset="0"/>
              </a:rPr>
              <a:t>glLightModelfv</a:t>
            </a:r>
            <a:r>
              <a:rPr lang="en-US" sz="2200" b="1" dirty="0">
                <a:latin typeface="Courier New" charset="0"/>
                <a:ea typeface="ＭＳ Ｐゴシック" charset="0"/>
              </a:rPr>
              <a:t>(GL_LIGHT_MODEL_AMBIENT, </a:t>
            </a:r>
            <a:r>
              <a:rPr lang="en-US" sz="2200" b="1" dirty="0" err="1">
                <a:latin typeface="Courier New" charset="0"/>
                <a:ea typeface="ＭＳ Ｐゴシック" charset="0"/>
              </a:rPr>
              <a:t>global_ambient</a:t>
            </a:r>
            <a:r>
              <a:rPr lang="en-US" sz="2200" b="1" dirty="0" smtClean="0">
                <a:latin typeface="Courier New" charset="0"/>
                <a:ea typeface="ＭＳ Ｐゴシック" charset="0"/>
              </a:rPr>
              <a:t>)</a:t>
            </a:r>
          </a:p>
          <a:p>
            <a:pPr lvl="2"/>
            <a:r>
              <a:rPr lang="en-US" sz="1600" b="1" dirty="0" smtClean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VTK turns this on by default!</a:t>
            </a:r>
          </a:p>
          <a:p>
            <a:pPr lvl="3"/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Affects lighting of materials colored with </a:t>
            </a:r>
            <a:r>
              <a:rPr lang="en-US" sz="1600" dirty="0" err="1" smtClean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glColor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, but not glTexCoord1f!!</a:t>
            </a:r>
            <a:endParaRPr lang="en-US" sz="1600" b="1" dirty="0">
              <a:solidFill>
                <a:srgbClr val="FF0000"/>
              </a:solidFill>
              <a:latin typeface="Courier New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glShadeModel</a:t>
            </a:r>
            <a:endParaRPr lang="en-US" dirty="0"/>
          </a:p>
        </p:txBody>
      </p:sp>
      <p:pic>
        <p:nvPicPr>
          <p:cNvPr id="4" name="Content Placeholder 3" descr="Screen shot 2013-05-06 at 7.36.16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27" r="-17127"/>
          <a:stretch>
            <a:fillRect/>
          </a:stretch>
        </p:blipFill>
        <p:spPr>
          <a:xfrm>
            <a:off x="-1034504" y="1498974"/>
            <a:ext cx="9599483" cy="5293173"/>
          </a:xfrm>
        </p:spPr>
      </p:pic>
      <p:pic>
        <p:nvPicPr>
          <p:cNvPr id="5" name="Picture 4" descr="Screen shot 2013-05-06 at 7.3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5" y="1618074"/>
            <a:ext cx="2799985" cy="1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FBF3453D-35D4-A948-A966-45DD7F69E2EF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47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Polygonal Shading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9352"/>
            <a:ext cx="77724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 calculations are done for each vertex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Vertex colors become vertex shades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By default, vertex shades are interpolated across the polygon</a:t>
            </a:r>
          </a:p>
          <a:p>
            <a:pPr lvl="1"/>
            <a:r>
              <a:rPr lang="en-US" b="1" dirty="0" err="1">
                <a:latin typeface="Courier New" charset="0"/>
                <a:ea typeface="ＭＳ Ｐゴシック" charset="0"/>
              </a:rPr>
              <a:t>glShadeModel</a:t>
            </a:r>
            <a:r>
              <a:rPr lang="en-US" b="1" dirty="0">
                <a:latin typeface="Courier New" charset="0"/>
                <a:ea typeface="ＭＳ Ｐゴシック" charset="0"/>
              </a:rPr>
              <a:t>(GL_SMOOTH);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we use 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glShadeModel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(GL_FLAT);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the color at the first vertex will determine the shade of the whole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polygon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 will come back to this in a few slides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E1A793E-9F71-2049-9769-48AFB2DC0327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48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Flat Shading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 smtClean="0">
                <a:latin typeface="Arial" charset="0"/>
                <a:ea typeface="ＭＳ Ｐゴシック" charset="0"/>
                <a:cs typeface="ＭＳ Ｐゴシック" charset="0"/>
              </a:rPr>
              <a:t>*IF* polygons </a:t>
            </a:r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have a single normal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Shades at the vertices as computed by the </a:t>
            </a:r>
            <a:r>
              <a:rPr lang="en-US" dirty="0" err="1">
                <a:latin typeface="Arial" charset="0"/>
                <a:ea typeface="ＭＳ Ｐゴシック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</a:rPr>
              <a:t> model can be almost same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Identical for a distant viewer (default) or if there is no specular component </a:t>
            </a:r>
          </a:p>
          <a:p>
            <a:r>
              <a:rPr lang="en-US" sz="2700" dirty="0" smtClean="0">
                <a:latin typeface="Arial" charset="0"/>
                <a:ea typeface="ＭＳ Ｐゴシック" charset="0"/>
                <a:cs typeface="ＭＳ Ｐゴシック" charset="0"/>
              </a:rPr>
              <a:t>Example: model </a:t>
            </a:r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700" dirty="0" smtClean="0">
                <a:latin typeface="Arial" charset="0"/>
                <a:ea typeface="ＭＳ Ｐゴシック" charset="0"/>
                <a:cs typeface="ＭＳ Ｐゴシック" charset="0"/>
              </a:rPr>
              <a:t>sphere</a:t>
            </a:r>
          </a:p>
        </p:txBody>
      </p:sp>
      <p:pic>
        <p:nvPicPr>
          <p:cNvPr id="20486" name="Picture 5" descr="AN06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2981325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1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FCCC14D-4B15-3B4A-B27A-9BB0E50A49BB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49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Smooth Shading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8006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ormal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at each vertex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Easy for sphere model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centered at origin</a:t>
            </a:r>
            <a:r>
              <a:rPr lang="en-US" b="1" dirty="0">
                <a:latin typeface="Times New Roman" charset="0"/>
                <a:ea typeface="ＭＳ Ｐゴシック" charset="0"/>
              </a:rPr>
              <a:t> n</a:t>
            </a:r>
            <a:r>
              <a:rPr lang="en-US" dirty="0">
                <a:latin typeface="Times New Roman" charset="0"/>
                <a:ea typeface="ＭＳ Ｐゴシック" charset="0"/>
              </a:rPr>
              <a:t> = </a:t>
            </a:r>
            <a:r>
              <a:rPr lang="en-US" b="1" dirty="0">
                <a:latin typeface="Times New Roman" charset="0"/>
                <a:ea typeface="ＭＳ Ｐゴシック" charset="0"/>
              </a:rPr>
              <a:t>p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 smooth shading works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Note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silhouette edge</a:t>
            </a:r>
          </a:p>
        </p:txBody>
      </p:sp>
      <p:pic>
        <p:nvPicPr>
          <p:cNvPr id="21510" name="Picture 5" descr="AN06F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3198813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Line 6"/>
          <p:cNvSpPr>
            <a:spLocks noChangeShapeType="1"/>
          </p:cNvSpPr>
          <p:nvPr/>
        </p:nvSpPr>
        <p:spPr bwMode="auto">
          <a:xfrm flipV="1">
            <a:off x="4724400" y="4648200"/>
            <a:ext cx="10668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Date: Tues Feb 26th</a:t>
            </a:r>
          </a:p>
          <a:p>
            <a:r>
              <a:rPr lang="en-US" dirty="0" smtClean="0"/>
              <a:t>Considering different plan: 25 &amp; 5</a:t>
            </a:r>
          </a:p>
          <a:p>
            <a:pPr lvl="1"/>
            <a:r>
              <a:rPr lang="en-US" dirty="0" smtClean="0"/>
              <a:t>Still no feedback received</a:t>
            </a:r>
          </a:p>
          <a:p>
            <a:r>
              <a:rPr lang="en-US" dirty="0" smtClean="0"/>
              <a:t>Details: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notes.</a:t>
            </a:r>
          </a:p>
          <a:p>
            <a:pPr lvl="1"/>
            <a:r>
              <a:rPr lang="en-US" dirty="0"/>
              <a:t>Not expected to memorize </a:t>
            </a:r>
            <a:r>
              <a:rPr lang="en-US" dirty="0" err="1"/>
              <a:t>Phong</a:t>
            </a:r>
            <a:r>
              <a:rPr lang="en-US" dirty="0"/>
              <a:t> shading equation.</a:t>
            </a:r>
          </a:p>
          <a:p>
            <a:pPr lvl="1"/>
            <a:r>
              <a:rPr lang="en-US" dirty="0"/>
              <a:t>Will be derived directly from 1A-1F, 2A.  Not 2B.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A35EE5-9BEC-0B42-BDC7-AB42A627BE1C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50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Mesh Shading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previous example is not general because we knew the normal at each vertex analytically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polygonal models, Gouraud proposed we use the average of the normals around a mesh vertex</a:t>
            </a:r>
          </a:p>
        </p:txBody>
      </p:sp>
      <p:pic>
        <p:nvPicPr>
          <p:cNvPr id="2056" name="Picture 5" descr="AN06F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22383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495800" y="3352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52800"/>
                        <a:ext cx="114300" cy="215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1016000" y="4953000"/>
            <a:ext cx="436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smtClean="0">
                <a:solidFill>
                  <a:srgbClr val="000000"/>
                </a:solidFill>
              </a:rPr>
              <a:t> = (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1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2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3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4</a:t>
            </a:r>
            <a:r>
              <a:rPr lang="en-US" smtClean="0">
                <a:solidFill>
                  <a:srgbClr val="000000"/>
                </a:solidFill>
              </a:rPr>
              <a:t>)/ |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1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2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3</a:t>
            </a:r>
            <a:r>
              <a:rPr lang="en-US" smtClean="0">
                <a:solidFill>
                  <a:srgbClr val="000000"/>
                </a:solidFill>
              </a:rPr>
              <a:t>+</a:t>
            </a:r>
            <a:r>
              <a:rPr lang="en-US" b="1" smtClean="0">
                <a:solidFill>
                  <a:srgbClr val="000000"/>
                </a:solidFill>
              </a:rPr>
              <a:t>n</a:t>
            </a:r>
            <a:r>
              <a:rPr lang="en-US" baseline="-25000" smtClean="0">
                <a:solidFill>
                  <a:srgbClr val="000000"/>
                </a:solidFill>
              </a:rPr>
              <a:t>4</a:t>
            </a:r>
            <a:r>
              <a:rPr lang="en-US" smtClean="0">
                <a:solidFill>
                  <a:srgbClr val="000000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0594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glShadeModel</a:t>
            </a:r>
            <a:endParaRPr lang="en-US" dirty="0"/>
          </a:p>
        </p:txBody>
      </p:sp>
      <p:pic>
        <p:nvPicPr>
          <p:cNvPr id="7" name="Picture 6" descr="Screen shot 2013-05-06 at 7.3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2"/>
            <a:ext cx="3633874" cy="5343407"/>
          </a:xfrm>
          <a:prstGeom prst="rect">
            <a:avLst/>
          </a:prstGeom>
        </p:spPr>
      </p:pic>
      <p:pic>
        <p:nvPicPr>
          <p:cNvPr id="8" name="Picture 7" descr="Screen shot 2013-05-06 at 7.3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74" y="1514591"/>
            <a:ext cx="3612695" cy="5343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03629" y="2492963"/>
            <a:ext cx="174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glShadeModel</a:t>
            </a:r>
            <a:endParaRPr lang="en-US" dirty="0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affects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normals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lang="en-US" u="sng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and colors</a:t>
            </a:r>
            <a:endParaRPr lang="en-US" u="sng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80" y="228600"/>
            <a:ext cx="7702367" cy="990600"/>
          </a:xfrm>
        </p:spPr>
        <p:txBody>
          <a:bodyPr/>
          <a:lstStyle/>
          <a:p>
            <a:r>
              <a:rPr lang="en-US" dirty="0" err="1" smtClean="0"/>
              <a:t>glMaterial</a:t>
            </a:r>
            <a:r>
              <a:rPr lang="en-US" dirty="0" smtClean="0"/>
              <a:t>: coarser controls for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 specify how much light is reflected for the material type.</a:t>
            </a:r>
          </a:p>
          <a:p>
            <a:r>
              <a:rPr lang="en-US" dirty="0" smtClean="0"/>
              <a:t>Command: </a:t>
            </a:r>
          </a:p>
          <a:p>
            <a:pPr marL="366713" lvl="1" indent="0">
              <a:buNone/>
            </a:pPr>
            <a:r>
              <a:rPr lang="en-US" dirty="0" err="1" smtClean="0"/>
              <a:t>glMaterialfv</a:t>
            </a:r>
            <a:r>
              <a:rPr lang="en-US" dirty="0" smtClean="0"/>
              <a:t>(FACE_TYPE, PARAMETER, VALUE(S))</a:t>
            </a:r>
            <a:endParaRPr lang="en-US" dirty="0"/>
          </a:p>
          <a:p>
            <a:r>
              <a:rPr lang="en-US" dirty="0" smtClean="0"/>
              <a:t>FACE_TYPE =</a:t>
            </a:r>
          </a:p>
          <a:p>
            <a:pPr lvl="1"/>
            <a:r>
              <a:rPr lang="en-US" dirty="0" smtClean="0"/>
              <a:t>GL_FRONT_AND_BACK</a:t>
            </a:r>
          </a:p>
          <a:p>
            <a:pPr lvl="1"/>
            <a:r>
              <a:rPr lang="en-US" dirty="0" smtClean="0"/>
              <a:t>GL_FRONT</a:t>
            </a:r>
          </a:p>
          <a:p>
            <a:pPr lvl="1"/>
            <a:r>
              <a:rPr lang="en-US" dirty="0" smtClean="0"/>
              <a:t>GL_BACK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22403" y="4817788"/>
            <a:ext cx="1469338" cy="498776"/>
            <a:chOff x="1322403" y="4817788"/>
            <a:chExt cx="1469338" cy="49877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322403" y="4817788"/>
              <a:ext cx="1469338" cy="10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322403" y="5306068"/>
              <a:ext cx="1374880" cy="10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871357" y="4828284"/>
            <a:ext cx="3147786" cy="1204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(We will talk about this later)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glMaterialfv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4" name="Picture 3" descr="Screen shot 2013-05-06 at 11.1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696"/>
            <a:ext cx="9144000" cy="41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glMaterialfv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3" name="Picture 2" descr="Screen shot 2013-05-06 at 11.1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192"/>
            <a:ext cx="9144000" cy="39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951944" cy="990600"/>
          </a:xfrm>
        </p:spPr>
        <p:txBody>
          <a:bodyPr/>
          <a:lstStyle/>
          <a:p>
            <a:r>
              <a:rPr lang="en-US" dirty="0" smtClean="0"/>
              <a:t>OpenGL: very complex model for lighting and colors</a:t>
            </a:r>
            <a:endParaRPr lang="en-US" dirty="0"/>
          </a:p>
        </p:txBody>
      </p:sp>
      <p:pic>
        <p:nvPicPr>
          <p:cNvPr id="4" name="Picture 3" descr="Screen shot 2013-05-06 at 6.2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34" y="1476804"/>
            <a:ext cx="6957216" cy="5122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9635" y="3736126"/>
            <a:ext cx="4150402" cy="2033704"/>
            <a:chOff x="119635" y="3736126"/>
            <a:chExt cx="4150402" cy="2033704"/>
          </a:xfrm>
        </p:grpSpPr>
        <p:sp>
          <p:nvSpPr>
            <p:cNvPr id="6" name="Rectangle 5"/>
            <p:cNvSpPr/>
            <p:nvPr/>
          </p:nvSpPr>
          <p:spPr>
            <a:xfrm>
              <a:off x="1509237" y="4343477"/>
              <a:ext cx="2760800" cy="142635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920267" y="4343477"/>
              <a:ext cx="588970" cy="736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9635" y="3736126"/>
              <a:ext cx="10058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glColor</a:t>
              </a: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</a:t>
              </a: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 no-op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24" y="2126677"/>
            <a:ext cx="3470990" cy="2085213"/>
            <a:chOff x="291981" y="3684617"/>
            <a:chExt cx="3470990" cy="2085213"/>
          </a:xfrm>
        </p:grpSpPr>
        <p:sp>
          <p:nvSpPr>
            <p:cNvPr id="12" name="Rectangle 11"/>
            <p:cNvSpPr/>
            <p:nvPr/>
          </p:nvSpPr>
          <p:spPr>
            <a:xfrm>
              <a:off x="1509237" y="4343477"/>
              <a:ext cx="2253734" cy="142635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20267" y="4343477"/>
              <a:ext cx="588970" cy="736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91981" y="3684617"/>
              <a:ext cx="1211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glMaterial</a:t>
              </a: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not used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OpenGL light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OpenGL light model presumes that the light that reaches your eye from the polygon surface arrives by four different mechanisms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AMBIENT</a:t>
            </a:r>
          </a:p>
          <a:p>
            <a:pPr lvl="1"/>
            <a:r>
              <a:rPr lang="en-US" dirty="0" smtClean="0"/>
              <a:t>DIFFUSE</a:t>
            </a:r>
          </a:p>
          <a:p>
            <a:pPr lvl="1"/>
            <a:r>
              <a:rPr lang="en-US" dirty="0" smtClean="0"/>
              <a:t>SPECULAR</a:t>
            </a:r>
          </a:p>
          <a:p>
            <a:pPr lvl="1"/>
            <a:r>
              <a:rPr lang="en-US" dirty="0" smtClean="0"/>
              <a:t>EMISSION </a:t>
            </a:r>
            <a:r>
              <a:rPr lang="en-US" dirty="0"/>
              <a:t>- in this case, the light is actually emitted by the polygon - equally in all directions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78472" cy="990600"/>
          </a:xfrm>
        </p:spPr>
        <p:txBody>
          <a:bodyPr/>
          <a:lstStyle/>
          <a:p>
            <a:r>
              <a:rPr lang="en-US" dirty="0" smtClean="0"/>
              <a:t>Difference between lights and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dirty="0"/>
              <a:t>three light </a:t>
            </a:r>
            <a:r>
              <a:rPr lang="en-US" dirty="0" smtClean="0"/>
              <a:t>colors </a:t>
            </a:r>
            <a:r>
              <a:rPr lang="en-US" dirty="0"/>
              <a:t>for each </a:t>
            </a:r>
            <a:r>
              <a:rPr lang="en-US" dirty="0" smtClean="0"/>
              <a:t>light:</a:t>
            </a:r>
          </a:p>
          <a:p>
            <a:pPr lvl="1"/>
            <a:r>
              <a:rPr lang="en-US" dirty="0" smtClean="0"/>
              <a:t>Ambient</a:t>
            </a:r>
            <a:r>
              <a:rPr lang="en-US" dirty="0"/>
              <a:t>, Diffuse and Specular (set with </a:t>
            </a:r>
            <a:r>
              <a:rPr lang="en-US" dirty="0" err="1"/>
              <a:t>glLight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There are four colors </a:t>
            </a:r>
            <a:r>
              <a:rPr lang="en-US" dirty="0"/>
              <a:t>for each </a:t>
            </a:r>
            <a:r>
              <a:rPr lang="en-US" dirty="0" smtClean="0"/>
              <a:t>surface: </a:t>
            </a:r>
            <a:endParaRPr lang="en-US" dirty="0" smtClean="0"/>
          </a:p>
          <a:p>
            <a:pPr lvl="1"/>
            <a:r>
              <a:rPr lang="en-US" dirty="0" smtClean="0"/>
              <a:t>Same three + Emission(</a:t>
            </a:r>
            <a:r>
              <a:rPr lang="en-US" dirty="0"/>
              <a:t>set with </a:t>
            </a:r>
            <a:r>
              <a:rPr lang="en-US" dirty="0" err="1"/>
              <a:t>glMaterial</a:t>
            </a:r>
            <a:r>
              <a:rPr lang="en-US" dirty="0" smtClean="0"/>
              <a:t>)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OpenGL implementations support at least eight light sources - and the </a:t>
            </a:r>
            <a:r>
              <a:rPr lang="en-US" dirty="0" err="1"/>
              <a:t>glMaterial</a:t>
            </a:r>
            <a:r>
              <a:rPr lang="en-US" dirty="0"/>
              <a:t> can be changed at will for each </a:t>
            </a:r>
            <a:r>
              <a:rPr lang="en-US" dirty="0" smtClean="0"/>
              <a:t>polygon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6709" cy="990600"/>
          </a:xfrm>
        </p:spPr>
        <p:txBody>
          <a:bodyPr/>
          <a:lstStyle/>
          <a:p>
            <a:r>
              <a:rPr lang="en-US" dirty="0" smtClean="0"/>
              <a:t>Interactions between lights and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final polygon </a:t>
            </a:r>
            <a:r>
              <a:rPr lang="en-US" dirty="0" err="1"/>
              <a:t>colour</a:t>
            </a:r>
            <a:r>
              <a:rPr lang="en-US" dirty="0"/>
              <a:t> is the sum of all four light components, each of which is formed by multiplying the </a:t>
            </a:r>
            <a:r>
              <a:rPr lang="en-US" dirty="0" err="1"/>
              <a:t>glMaterial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by the </a:t>
            </a:r>
            <a:r>
              <a:rPr lang="en-US" dirty="0" err="1" smtClean="0"/>
              <a:t>glLight</a:t>
            </a:r>
            <a:r>
              <a:rPr lang="en-US" dirty="0" smtClean="0"/>
              <a:t> </a:t>
            </a:r>
            <a:r>
              <a:rPr lang="en-US" dirty="0" err="1"/>
              <a:t>colour</a:t>
            </a:r>
            <a:r>
              <a:rPr lang="en-US" dirty="0"/>
              <a:t> (modified by the directionality in the case of Diffuse and Specular).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there is no Emission </a:t>
            </a:r>
            <a:r>
              <a:rPr lang="en-US" dirty="0" err="1"/>
              <a:t>colour</a:t>
            </a:r>
            <a:r>
              <a:rPr lang="en-US" dirty="0"/>
              <a:t> for the </a:t>
            </a:r>
            <a:r>
              <a:rPr lang="en-US" dirty="0" err="1"/>
              <a:t>glLight</a:t>
            </a:r>
            <a:r>
              <a:rPr lang="en-US" dirty="0"/>
              <a:t>, that is </a:t>
            </a:r>
            <a:r>
              <a:rPr lang="en-US" dirty="0" smtClean="0"/>
              <a:t>added </a:t>
            </a:r>
            <a:r>
              <a:rPr lang="en-US" dirty="0"/>
              <a:t>to the final </a:t>
            </a:r>
            <a:r>
              <a:rPr lang="en-US" dirty="0" err="1"/>
              <a:t>colour</a:t>
            </a:r>
            <a:r>
              <a:rPr lang="en-US" dirty="0"/>
              <a:t> without modification.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 will mostly derive from Project 1A, 1B, 1C, 1D, 1E, 1F, </a:t>
            </a:r>
            <a:r>
              <a:rPr lang="en-US" dirty="0" smtClean="0"/>
              <a:t>2A</a:t>
            </a:r>
          </a:p>
          <a:p>
            <a:r>
              <a:rPr lang="en-US" dirty="0" smtClean="0"/>
              <a:t>Example</a:t>
            </a:r>
            <a:r>
              <a:rPr lang="en-US" dirty="0" smtClean="0"/>
              <a:t>: here’s a triangle, what pixels does it contribute to?</a:t>
            </a:r>
          </a:p>
          <a:p>
            <a:pPr lvl="1"/>
            <a:r>
              <a:rPr lang="en-US" dirty="0" smtClean="0"/>
              <a:t>Example: write GL program to do something</a:t>
            </a:r>
          </a:p>
          <a:p>
            <a:pPr lvl="2"/>
            <a:r>
              <a:rPr lang="en-US" dirty="0" smtClean="0"/>
              <a:t>errors in syntax will receive minor deductions</a:t>
            </a:r>
          </a:p>
          <a:p>
            <a:r>
              <a:rPr lang="en-US" dirty="0" smtClean="0"/>
              <a:t>No notes, closed book, no calculators, internet, etc.</a:t>
            </a:r>
          </a:p>
        </p:txBody>
      </p:sp>
    </p:spTree>
    <p:extLst>
      <p:ext uri="{BB962C8B-B14F-4D97-AF65-F5344CB8AC3E}">
        <p14:creationId xmlns:p14="http://schemas.microsoft.com/office/powerpoint/2010/main" val="5710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and GPU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common configuration has CPU and GPU on separate dies</a:t>
            </a:r>
          </a:p>
          <a:p>
            <a:pPr lvl="1"/>
            <a:r>
              <a:rPr lang="en-US" dirty="0" smtClean="0"/>
              <a:t>I.e., plug GPU in CPU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6712" y="3625699"/>
            <a:ext cx="1923357" cy="15183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CPU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(typically 4-12 cores, ~10GFLOPs)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83169" y="3625699"/>
            <a:ext cx="1923357" cy="15183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GPU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(typically 100-1000 cores, ~100GFLOPs-~1000GFLOPs)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3000069" y="4384887"/>
            <a:ext cx="118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12960" y="4434879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PCIe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5898" y="5443091"/>
            <a:ext cx="477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Peripheral Component Interconnect Express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17877" y="4804211"/>
            <a:ext cx="82824" cy="638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756679" y="5935472"/>
            <a:ext cx="5917315" cy="61655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What are the performance ramifications of this architecture?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Idea: </a:t>
            </a:r>
          </a:p>
          <a:p>
            <a:pPr lvl="1"/>
            <a:r>
              <a:rPr lang="en-US" dirty="0" smtClean="0"/>
              <a:t>send geometry and settings to GPU once, give it an identifier</a:t>
            </a:r>
          </a:p>
          <a:p>
            <a:pPr lvl="1"/>
            <a:r>
              <a:rPr lang="en-US" dirty="0" smtClean="0"/>
              <a:t>GPU stores geometry and settings</a:t>
            </a:r>
          </a:p>
          <a:p>
            <a:pPr lvl="1"/>
            <a:r>
              <a:rPr lang="en-US" dirty="0" smtClean="0"/>
              <a:t>Just pass the identifier for every subsequent render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Generate an </a:t>
            </a:r>
            <a:r>
              <a:rPr lang="en-US" sz="2800" dirty="0" err="1" smtClean="0"/>
              <a:t>idenfitier</a:t>
            </a:r>
            <a:r>
              <a:rPr lang="en-US" sz="2800" dirty="0" smtClean="0"/>
              <a:t>:</a:t>
            </a:r>
          </a:p>
          <a:p>
            <a:pPr marL="366713" lvl="1" indent="0">
              <a:buNone/>
            </a:pPr>
            <a:r>
              <a:rPr lang="en-US" sz="2400" dirty="0" err="1" smtClean="0"/>
              <a:t>GLUint</a:t>
            </a:r>
            <a:r>
              <a:rPr lang="en-US" sz="2400" dirty="0" smtClean="0"/>
              <a:t> </a:t>
            </a:r>
            <a:r>
              <a:rPr lang="en-US" sz="2400" dirty="0" err="1" smtClean="0"/>
              <a:t>displayList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glGenLists</a:t>
            </a:r>
            <a:r>
              <a:rPr lang="en-US" sz="2400" dirty="0"/>
              <a:t>(1)</a:t>
            </a:r>
            <a:r>
              <a:rPr lang="en-US" sz="2400" dirty="0" smtClean="0"/>
              <a:t>;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800" dirty="0" smtClean="0"/>
              <a:t>Tell GPU that all subsequent geometry is part of the list:</a:t>
            </a:r>
            <a:endParaRPr lang="en-US" sz="2800" dirty="0"/>
          </a:p>
          <a:p>
            <a:pPr marL="366713" lvl="1" indent="0">
              <a:buNone/>
            </a:pPr>
            <a:r>
              <a:rPr lang="en-US" sz="2400" dirty="0" err="1"/>
              <a:t>glNewList</a:t>
            </a:r>
            <a:r>
              <a:rPr lang="en-US" sz="2400" dirty="0"/>
              <a:t>(</a:t>
            </a:r>
            <a:r>
              <a:rPr lang="en-US" sz="2400" dirty="0" err="1"/>
              <a:t>displayList,GL_COMPILE</a:t>
            </a:r>
            <a:r>
              <a:rPr lang="en-US" sz="2400" dirty="0"/>
              <a:t>)</a:t>
            </a:r>
            <a:r>
              <a:rPr lang="en-US" sz="2400" dirty="0" smtClean="0"/>
              <a:t>;</a:t>
            </a:r>
          </a:p>
          <a:p>
            <a:r>
              <a:rPr lang="en-US" sz="2800" dirty="0" smtClean="0"/>
              <a:t>Specify geometry (i.e., </a:t>
            </a:r>
            <a:r>
              <a:rPr lang="en-US" sz="2800" dirty="0" err="1" smtClean="0"/>
              <a:t>glVertex</a:t>
            </a:r>
            <a:r>
              <a:rPr lang="en-US" sz="2800" dirty="0" smtClean="0"/>
              <a:t>, 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Tell GPU we are done specifying geometry:</a:t>
            </a:r>
          </a:p>
          <a:p>
            <a:pPr marL="366713" lvl="1" indent="0">
              <a:buNone/>
            </a:pPr>
            <a:r>
              <a:rPr lang="en-US" sz="2400" dirty="0" err="1"/>
              <a:t>glEndList</a:t>
            </a:r>
            <a:r>
              <a:rPr lang="en-US" sz="2400" dirty="0"/>
              <a:t>();</a:t>
            </a:r>
            <a:endParaRPr lang="en-US" sz="2400" dirty="0" smtClean="0"/>
          </a:p>
          <a:p>
            <a:r>
              <a:rPr lang="en-US" sz="2800" dirty="0" smtClean="0"/>
              <a:t>Later on, tell GPU to render all the geometry and settings associated with our list:</a:t>
            </a:r>
          </a:p>
          <a:p>
            <a:pPr marL="366713" lvl="1" indent="0">
              <a:buNone/>
            </a:pPr>
            <a:r>
              <a:rPr lang="en-US" sz="2400" dirty="0" err="1" smtClean="0"/>
              <a:t>glCallList</a:t>
            </a:r>
            <a:r>
              <a:rPr lang="en-US" sz="2400" dirty="0"/>
              <a:t>(</a:t>
            </a:r>
            <a:r>
              <a:rPr lang="en-US" sz="2400" dirty="0" err="1"/>
              <a:t>displayList</a:t>
            </a:r>
            <a:r>
              <a:rPr lang="en-US" sz="2400" dirty="0"/>
              <a:t>);</a:t>
            </a:r>
          </a:p>
          <a:p>
            <a:pPr marL="366713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lists in action</a:t>
            </a:r>
            <a:endParaRPr lang="en-US" dirty="0"/>
          </a:p>
        </p:txBody>
      </p:sp>
      <p:pic>
        <p:nvPicPr>
          <p:cNvPr id="5" name="Picture 4" descr="Screen shot 2013-05-06 at 8.1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4499426" cy="2515427"/>
          </a:xfrm>
          <a:prstGeom prst="rect">
            <a:avLst/>
          </a:prstGeom>
        </p:spPr>
      </p:pic>
      <p:pic>
        <p:nvPicPr>
          <p:cNvPr id="6" name="Picture 5" descr="Screen shot 2013-05-06 at 8.2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89" y="1549733"/>
            <a:ext cx="4503291" cy="35483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56679" y="5935472"/>
            <a:ext cx="5917315" cy="61655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What are the performance ramifications between the two?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glNewList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sz="2800" dirty="0" smtClean="0"/>
              <a:t>GL_COMPILE</a:t>
            </a:r>
          </a:p>
          <a:p>
            <a:pPr lvl="1"/>
            <a:r>
              <a:rPr lang="en-US" sz="2500" dirty="0" smtClean="0"/>
              <a:t>Make the display list for later use.</a:t>
            </a:r>
          </a:p>
          <a:p>
            <a:r>
              <a:rPr lang="en-US" sz="2800" dirty="0" smtClean="0"/>
              <a:t>GL_COMPILE_AND_EXECUTE</a:t>
            </a:r>
          </a:p>
          <a:p>
            <a:pPr lvl="1"/>
            <a:r>
              <a:rPr lang="en-US" sz="2400" dirty="0" smtClean="0"/>
              <a:t>Make the display list and also execute it as you go.</a:t>
            </a:r>
            <a:endParaRPr lang="en-US" sz="2400" dirty="0"/>
          </a:p>
          <a:p>
            <a:pPr marL="366713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228600"/>
            <a:ext cx="7609840" cy="990600"/>
          </a:xfrm>
        </p:spPr>
        <p:txBody>
          <a:bodyPr/>
          <a:lstStyle/>
          <a:p>
            <a:r>
              <a:rPr lang="en-US" smtClean="0"/>
              <a:t>Why is My 2A Rendering Slow?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 in 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0"/>
            <a:ext cx="7672646" cy="990600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  <a:endParaRPr lang="en-US" dirty="0"/>
          </a:p>
        </p:txBody>
      </p:sp>
      <p:pic>
        <p:nvPicPr>
          <p:cNvPr id="4" name="Picture 3" descr="Picture 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244"/>
            <a:ext cx="9144000" cy="15809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39141" y="1613244"/>
            <a:ext cx="7729737" cy="2109069"/>
            <a:chOff x="1239141" y="1848028"/>
            <a:chExt cx="7729737" cy="2109069"/>
          </a:xfrm>
        </p:grpSpPr>
        <p:sp>
          <p:nvSpPr>
            <p:cNvPr id="5" name="Rectangle 4"/>
            <p:cNvSpPr/>
            <p:nvPr/>
          </p:nvSpPr>
          <p:spPr>
            <a:xfrm>
              <a:off x="3142381" y="1848028"/>
              <a:ext cx="5826497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9141" y="1848028"/>
              <a:ext cx="1693748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41" y="3587765"/>
              <a:ext cx="128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New for us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0"/>
              <a:endCxn id="6" idx="2"/>
            </p:cNvCxnSpPr>
            <p:nvPr/>
          </p:nvCxnSpPr>
          <p:spPr>
            <a:xfrm rot="5400000" flipH="1" flipV="1">
              <a:off x="1768498" y="3270248"/>
              <a:ext cx="432103" cy="202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5847" y="3555500"/>
              <a:ext cx="164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Familiar for us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rot="5400000" flipH="1" flipV="1">
              <a:off x="5494956" y="3327735"/>
              <a:ext cx="432091" cy="234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91201" y="3572661"/>
            <a:ext cx="8153400" cy="2451962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idea: two purposes … model and view</a:t>
            </a:r>
          </a:p>
          <a:p>
            <a:pPr lvl="1"/>
            <a:r>
              <a:rPr lang="en-US" dirty="0" smtClean="0"/>
              <a:t>Model: extra matrix, just for rotating, scaling, and translating geometry.</a:t>
            </a:r>
          </a:p>
          <a:p>
            <a:pPr lvl="2"/>
            <a:r>
              <a:rPr lang="en-US" dirty="0" smtClean="0"/>
              <a:t>How could this be useful?</a:t>
            </a:r>
          </a:p>
          <a:p>
            <a:pPr lvl="1"/>
            <a:r>
              <a:rPr lang="en-US" smtClean="0"/>
              <a:t>View: </a:t>
            </a:r>
            <a:r>
              <a:rPr lang="en-US" dirty="0" smtClean="0"/>
              <a:t>Cartesian to Camera transform</a:t>
            </a:r>
          </a:p>
          <a:p>
            <a:r>
              <a:rPr lang="en-US" dirty="0" smtClean="0"/>
              <a:t>(We will focus on the model part of the </a:t>
            </a:r>
            <a:r>
              <a:rPr lang="en-US" dirty="0" err="1" smtClean="0"/>
              <a:t>modelview</a:t>
            </a:r>
            <a:r>
              <a:rPr lang="en-US" dirty="0" smtClean="0"/>
              <a:t> matrix now</a:t>
            </a:r>
            <a:r>
              <a:rPr lang="en-US" dirty="0"/>
              <a:t> </a:t>
            </a:r>
            <a:r>
              <a:rPr lang="en-US" dirty="0" smtClean="0"/>
              <a:t>&amp; come back to others later)</a:t>
            </a:r>
          </a:p>
        </p:txBody>
      </p:sp>
    </p:spTree>
    <p:extLst>
      <p:ext uri="{BB962C8B-B14F-4D97-AF65-F5344CB8AC3E}">
        <p14:creationId xmlns:p14="http://schemas.microsoft.com/office/powerpoint/2010/main" val="11552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REPEAT: Our goal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 space:</a:t>
            </a:r>
          </a:p>
          <a:p>
            <a:r>
              <a:rPr lang="en-US" dirty="0" smtClean="0"/>
              <a:t>	</a:t>
            </a:r>
            <a:r>
              <a:rPr lang="en-US" sz="1400" dirty="0" smtClean="0"/>
              <a:t>Triangles in native Cartesian coordinates</a:t>
            </a:r>
          </a:p>
          <a:p>
            <a:r>
              <a:rPr lang="en-US" sz="1400" dirty="0" smtClean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Camera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Camera located at origin, looking down -Z</a:t>
              </a:r>
            </a:p>
            <a:p>
              <a:r>
                <a:rPr lang="en-US" sz="1400" dirty="0" smtClean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</a:t>
              </a:r>
              <a:endParaRPr lang="en-US" sz="1400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 </a:t>
              </a:r>
            </a:p>
            <a:p>
              <a:r>
                <a:rPr lang="en-US" sz="1400" dirty="0" smtClean="0"/>
                <a:t>	-1 &lt;= </a:t>
              </a:r>
              <a:r>
                <a:rPr lang="en-US" sz="1400" dirty="0" err="1" smtClean="0"/>
                <a:t>x,y,z</a:t>
              </a:r>
              <a:r>
                <a:rPr lang="en-US" sz="1400" dirty="0" smtClean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Screen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</a:t>
              </a:r>
            </a:p>
            <a:p>
              <a:r>
                <a:rPr lang="en-US" sz="1400" dirty="0" smtClean="0"/>
                <a:t>	-1 &lt;= </a:t>
              </a:r>
              <a:r>
                <a:rPr lang="en-US" sz="1400" dirty="0" err="1" smtClean="0"/>
                <a:t>x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y</a:t>
              </a:r>
              <a:r>
                <a:rPr lang="en-US" sz="1400" dirty="0" smtClean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Device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</a:t>
              </a:r>
            </a:p>
            <a:p>
              <a:r>
                <a:rPr lang="en-US" sz="1400" dirty="0" smtClean="0"/>
                <a:t>	0&lt;=</a:t>
              </a:r>
              <a:r>
                <a:rPr lang="en-US" sz="1400" dirty="0" err="1" smtClean="0"/>
                <a:t>x</a:t>
              </a:r>
              <a:r>
                <a:rPr lang="en-US" sz="1400" dirty="0" smtClean="0"/>
                <a:t>&lt;=width, 0 &lt;=</a:t>
              </a:r>
              <a:r>
                <a:rPr lang="en-US" sz="1400" dirty="0" err="1" smtClean="0"/>
                <a:t>y</a:t>
              </a:r>
              <a:r>
                <a:rPr lang="en-US" sz="1400" dirty="0" smtClean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1312948"/>
            <a:ext cx="2701361" cy="1506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Add additional transforms here….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1F?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0"/>
            <a:ext cx="7672646" cy="990600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  <a:endParaRPr lang="en-US" dirty="0"/>
          </a:p>
        </p:txBody>
      </p:sp>
      <p:pic>
        <p:nvPicPr>
          <p:cNvPr id="4" name="Picture 3" descr="Picture 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244"/>
            <a:ext cx="9144000" cy="15809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39141" y="1613244"/>
            <a:ext cx="7729737" cy="2109069"/>
            <a:chOff x="1239141" y="1848028"/>
            <a:chExt cx="7729737" cy="2109069"/>
          </a:xfrm>
        </p:grpSpPr>
        <p:sp>
          <p:nvSpPr>
            <p:cNvPr id="5" name="Rectangle 4"/>
            <p:cNvSpPr/>
            <p:nvPr/>
          </p:nvSpPr>
          <p:spPr>
            <a:xfrm>
              <a:off x="3142381" y="1848028"/>
              <a:ext cx="5826497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9141" y="1848028"/>
              <a:ext cx="1693748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41" y="3587765"/>
              <a:ext cx="128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New for us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0"/>
              <a:endCxn id="6" idx="2"/>
            </p:cNvCxnSpPr>
            <p:nvPr/>
          </p:nvCxnSpPr>
          <p:spPr>
            <a:xfrm rot="5400000" flipH="1" flipV="1">
              <a:off x="1768498" y="3270248"/>
              <a:ext cx="432103" cy="202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5847" y="3555500"/>
              <a:ext cx="164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Familiar for us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rot="5400000" flipH="1" flipV="1">
              <a:off x="5494956" y="3327735"/>
              <a:ext cx="432091" cy="234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91201" y="3572661"/>
            <a:ext cx="8153400" cy="2451962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idea: two purposes … model and view</a:t>
            </a:r>
          </a:p>
          <a:p>
            <a:pPr lvl="1"/>
            <a:r>
              <a:rPr lang="en-US" dirty="0" smtClean="0"/>
              <a:t>Model: extra matrix, just for rotating, scaling, and translating geometry.</a:t>
            </a:r>
          </a:p>
          <a:p>
            <a:pPr lvl="2"/>
            <a:r>
              <a:rPr lang="en-US" dirty="0" smtClean="0"/>
              <a:t>How could this be useful?</a:t>
            </a:r>
          </a:p>
          <a:p>
            <a:pPr lvl="1"/>
            <a:r>
              <a:rPr lang="en-US" smtClean="0"/>
              <a:t>View: </a:t>
            </a:r>
            <a:r>
              <a:rPr lang="en-US" dirty="0" smtClean="0"/>
              <a:t>Cartesian to Camera transform</a:t>
            </a:r>
          </a:p>
          <a:p>
            <a:r>
              <a:rPr lang="en-US" dirty="0" smtClean="0"/>
              <a:t>(We will focus on the model part of the </a:t>
            </a:r>
            <a:r>
              <a:rPr lang="en-US" dirty="0" err="1" smtClean="0"/>
              <a:t>modelview</a:t>
            </a:r>
            <a:r>
              <a:rPr lang="en-US" dirty="0" smtClean="0"/>
              <a:t> matrix now</a:t>
            </a:r>
            <a:r>
              <a:rPr lang="en-US" dirty="0"/>
              <a:t> </a:t>
            </a:r>
            <a:r>
              <a:rPr lang="en-US" dirty="0" smtClean="0"/>
              <a:t>&amp; come back to others later)</a:t>
            </a:r>
          </a:p>
        </p:txBody>
      </p:sp>
    </p:spTree>
    <p:extLst>
      <p:ext uri="{BB962C8B-B14F-4D97-AF65-F5344CB8AC3E}">
        <p14:creationId xmlns:p14="http://schemas.microsoft.com/office/powerpoint/2010/main" val="189854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130"/>
            <a:ext cx="7816672" cy="990600"/>
          </a:xfrm>
        </p:spPr>
        <p:txBody>
          <a:bodyPr/>
          <a:lstStyle/>
          <a:p>
            <a:r>
              <a:rPr lang="en-US" dirty="0" smtClean="0"/>
              <a:t>Common commands for modifying model part of </a:t>
            </a:r>
            <a:r>
              <a:rPr lang="en-US" dirty="0" err="1" smtClean="0"/>
              <a:t>ModelView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glTranslate</a:t>
            </a:r>
            <a:endParaRPr lang="en-US" dirty="0" smtClean="0"/>
          </a:p>
          <a:p>
            <a:r>
              <a:rPr lang="en-US" dirty="0" err="1" smtClean="0"/>
              <a:t>glRotate</a:t>
            </a:r>
            <a:endParaRPr lang="en-US" dirty="0" smtClean="0"/>
          </a:p>
          <a:p>
            <a:r>
              <a:rPr lang="en-US" dirty="0" err="1" smtClean="0"/>
              <a:t>glScale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glTranslate</a:t>
            </a:r>
            <a:endParaRPr lang="en-US" dirty="0"/>
          </a:p>
        </p:txBody>
      </p:sp>
      <p:pic>
        <p:nvPicPr>
          <p:cNvPr id="4" name="Picture 3" descr="Picture 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729"/>
            <a:ext cx="9144000" cy="4631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8377" y="5929789"/>
            <a:ext cx="3045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matrix transposed</a:t>
            </a:r>
          </a:p>
          <a:p>
            <a:r>
              <a:rPr lang="en-US" smtClean="0"/>
              <a:t>from </a:t>
            </a:r>
            <a:r>
              <a:rPr lang="en-US" dirty="0" smtClean="0"/>
              <a:t>what we did earlier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092"/>
            <a:ext cx="8153400" cy="990600"/>
          </a:xfrm>
        </p:spPr>
        <p:txBody>
          <a:bodyPr/>
          <a:lstStyle/>
          <a:p>
            <a:r>
              <a:rPr lang="en-US" dirty="0" err="1" smtClean="0"/>
              <a:t>glRotate</a:t>
            </a:r>
            <a:endParaRPr lang="en-US" dirty="0"/>
          </a:p>
        </p:txBody>
      </p:sp>
      <p:pic>
        <p:nvPicPr>
          <p:cNvPr id="4" name="Picture 3" descr="Picture 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414"/>
            <a:ext cx="9144000" cy="58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glScale</a:t>
            </a:r>
            <a:endParaRPr lang="en-US" dirty="0"/>
          </a:p>
        </p:txBody>
      </p:sp>
      <p:pic>
        <p:nvPicPr>
          <p:cNvPr id="4" name="Picture 3" descr="Picture 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676"/>
            <a:ext cx="9144000" cy="49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smtClean="0"/>
              <a:t>How do transformations combine?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glScale(2, 2, 2)</a:t>
            </a:r>
          </a:p>
          <a:p>
            <a:pPr>
              <a:buNone/>
            </a:pPr>
            <a:r>
              <a:rPr lang="en-US" dirty="0" smtClean="0"/>
              <a:t>glTranslate(1, 0, 0)</a:t>
            </a:r>
          </a:p>
          <a:p>
            <a:pPr>
              <a:buNone/>
            </a:pPr>
            <a:r>
              <a:rPr lang="en-US" dirty="0" smtClean="0"/>
              <a:t>glRotate(45, 0, 1, 0)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Rotate by 45 degrees around (0,1,0), then translate in X by 1, then scale by 2 in all dimensions.</a:t>
            </a:r>
          </a:p>
          <a:p>
            <a:pPr>
              <a:buFont typeface="Wingdings" charset="2"/>
              <a:buChar char="à"/>
            </a:pPr>
            <a:endParaRPr lang="en-US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(the last transformation is applied first)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4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7" y="148581"/>
            <a:ext cx="7450060" cy="990600"/>
          </a:xfrm>
        </p:spPr>
        <p:txBody>
          <a:bodyPr/>
          <a:lstStyle/>
          <a:p>
            <a:r>
              <a:rPr lang="en-US" dirty="0" smtClean="0"/>
              <a:t>Which of two of these three are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Choice A:</a:t>
            </a:r>
          </a:p>
          <a:p>
            <a:pPr lvl="1"/>
            <a:r>
              <a:rPr lang="en-US" dirty="0" smtClean="0"/>
              <a:t>glScalef(2, 2, 2);</a:t>
            </a:r>
          </a:p>
          <a:p>
            <a:pPr lvl="1"/>
            <a:r>
              <a:rPr lang="en-US" dirty="0" smtClean="0"/>
              <a:t>glTranslate(1, 0, 0);</a:t>
            </a:r>
          </a:p>
          <a:p>
            <a:r>
              <a:rPr lang="en-US" dirty="0" smtClean="0"/>
              <a:t>Choice B:</a:t>
            </a:r>
          </a:p>
          <a:p>
            <a:pPr lvl="1"/>
            <a:r>
              <a:rPr lang="en-US" dirty="0" smtClean="0"/>
              <a:t>glTranslate(1, 0, 0);</a:t>
            </a:r>
          </a:p>
          <a:p>
            <a:pPr lvl="1"/>
            <a:r>
              <a:rPr lang="en-US" dirty="0" smtClean="0"/>
              <a:t>glScalef(2, 2, 2);</a:t>
            </a:r>
          </a:p>
          <a:p>
            <a:r>
              <a:rPr lang="en-US" dirty="0" smtClean="0"/>
              <a:t>Choice C:</a:t>
            </a:r>
          </a:p>
          <a:p>
            <a:pPr lvl="1"/>
            <a:r>
              <a:rPr lang="en-US" dirty="0" smtClean="0"/>
              <a:t>glTranslate(2, 0, 0);</a:t>
            </a:r>
          </a:p>
          <a:p>
            <a:pPr lvl="1"/>
            <a:r>
              <a:rPr lang="en-US" dirty="0" smtClean="0"/>
              <a:t>glScalef(2, 2, 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dl = </a:t>
            </a:r>
            <a:r>
              <a:rPr lang="en-US" dirty="0" err="1" smtClean="0"/>
              <a:t>GenerateTireGeometry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0)</a:t>
            </a:r>
          </a:p>
          <a:p>
            <a:pPr>
              <a:buNone/>
            </a:pPr>
            <a:r>
              <a:rPr lang="en-US" dirty="0" smtClean="0"/>
              <a:t>glTranslatef(10,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0)</a:t>
            </a:r>
          </a:p>
          <a:p>
            <a:pPr>
              <a:buNone/>
            </a:pPr>
            <a:r>
              <a:rPr lang="en-US" dirty="0" smtClean="0"/>
              <a:t>glTranslatef(0, 0, 10);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10)</a:t>
            </a:r>
          </a:p>
          <a:p>
            <a:pPr>
              <a:buNone/>
            </a:pPr>
            <a:r>
              <a:rPr lang="en-US" dirty="0" smtClean="0"/>
              <a:t>glTranslatef(-10,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10)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74458" y="3954398"/>
            <a:ext cx="4883783" cy="26711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Each </a:t>
            </a:r>
            <a:r>
              <a:rPr lang="en-US" sz="3600" dirty="0" err="1" smtClean="0">
                <a:solidFill>
                  <a:srgbClr val="000000"/>
                </a:solidFill>
              </a:rPr>
              <a:t>glTranslatef</a:t>
            </a:r>
            <a:r>
              <a:rPr lang="en-US" sz="3600" dirty="0" smtClean="0">
                <a:solidFill>
                  <a:srgbClr val="000000"/>
                </a:solidFill>
              </a:rPr>
              <a:t> call updates the state of the </a:t>
            </a:r>
            <a:r>
              <a:rPr lang="en-US" sz="3600" dirty="0" err="1" smtClean="0">
                <a:solidFill>
                  <a:srgbClr val="000000"/>
                </a:solidFill>
              </a:rPr>
              <a:t>ModelView</a:t>
            </a:r>
            <a:r>
              <a:rPr lang="en-US" sz="3600" dirty="0" smtClean="0">
                <a:solidFill>
                  <a:srgbClr val="000000"/>
                </a:solidFill>
              </a:rPr>
              <a:t> matrix.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err="1" smtClean="0"/>
              <a:t>glPushMatrix</a:t>
            </a:r>
            <a:r>
              <a:rPr lang="en-US" dirty="0" smtClean="0"/>
              <a:t>, </a:t>
            </a:r>
            <a:r>
              <a:rPr lang="en-US" dirty="0" err="1" smtClean="0"/>
              <a:t>glPopMatrix</a:t>
            </a:r>
            <a:endParaRPr lang="en-US" dirty="0"/>
          </a:p>
        </p:txBody>
      </p:sp>
      <p:pic>
        <p:nvPicPr>
          <p:cNvPr id="5" name="Picture 4" descr="Picture 335.png"/>
          <p:cNvPicPr>
            <a:picLocks noChangeAspect="1"/>
          </p:cNvPicPr>
          <p:nvPr/>
        </p:nvPicPr>
        <p:blipFill>
          <a:blip r:embed="rId2"/>
          <a:srcRect b="14845"/>
          <a:stretch>
            <a:fillRect/>
          </a:stretch>
        </p:blipFill>
        <p:spPr>
          <a:xfrm>
            <a:off x="743578" y="1018061"/>
            <a:ext cx="7508759" cy="58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err="1" smtClean="0"/>
              <a:t>glPushMatrix</a:t>
            </a:r>
            <a:r>
              <a:rPr lang="en-US" dirty="0" smtClean="0"/>
              <a:t> and </a:t>
            </a:r>
            <a:r>
              <a:rPr lang="en-US" dirty="0" err="1" smtClean="0"/>
              <a:t>glPopMatrix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783" y="1521636"/>
            <a:ext cx="8153400" cy="533636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dl = </a:t>
            </a:r>
            <a:r>
              <a:rPr lang="en-US" dirty="0" err="1" smtClean="0"/>
              <a:t>GenerateTireGeometry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0)</a:t>
            </a:r>
          </a:p>
          <a:p>
            <a:pPr>
              <a:buNone/>
            </a:pPr>
            <a:r>
              <a:rPr lang="en-US" dirty="0" err="1" smtClean="0"/>
              <a:t>glPushMatrix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glTranslatef(10,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0)</a:t>
            </a:r>
          </a:p>
          <a:p>
            <a:pPr>
              <a:buNone/>
            </a:pPr>
            <a:r>
              <a:rPr lang="en-US" dirty="0" err="1" smtClean="0"/>
              <a:t>glPopMatrix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glPushMatrix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glTranslatef(0, 0, 10);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</a:t>
            </a:r>
            <a:r>
              <a:rPr lang="en-US" strike="sngStrike" dirty="0" smtClean="0"/>
              <a:t>(10, 0, 10)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(0, 0, 10)</a:t>
            </a:r>
          </a:p>
          <a:p>
            <a:pPr>
              <a:buNone/>
            </a:pPr>
            <a:r>
              <a:rPr lang="en-US" dirty="0" err="1" smtClean="0"/>
              <a:t>glPopMatrix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20400" y="4399595"/>
            <a:ext cx="4883783" cy="10082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Why is this useful?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 smtClean="0"/>
              <a:t>Project #1F (8%), Due Feb 19th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344180"/>
            <a:ext cx="8085802" cy="4495800"/>
          </a:xfrm>
        </p:spPr>
        <p:txBody>
          <a:bodyPr/>
          <a:lstStyle/>
          <a:p>
            <a:r>
              <a:rPr lang="en-US" sz="2800" dirty="0" smtClean="0"/>
              <a:t>Goal: add shading, movie</a:t>
            </a:r>
          </a:p>
          <a:p>
            <a:r>
              <a:rPr lang="en-US" sz="2800" dirty="0"/>
              <a:t>Extend your project1E code</a:t>
            </a:r>
          </a:p>
          <a:p>
            <a:r>
              <a:rPr lang="en-US" sz="2800" dirty="0"/>
              <a:t>Important:</a:t>
            </a:r>
          </a:p>
          <a:p>
            <a:r>
              <a:rPr lang="en-US" sz="2800" dirty="0"/>
              <a:t>add #define NORMALS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60" y="2021840"/>
            <a:ext cx="460248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OpenGL maintains matrices for you and provides functions for setting matrices.</a:t>
            </a:r>
          </a:p>
          <a:p>
            <a:r>
              <a:rPr lang="en-US" dirty="0" smtClean="0"/>
              <a:t>There are four different modes you can use:</a:t>
            </a:r>
          </a:p>
          <a:p>
            <a:pPr lvl="1"/>
            <a:r>
              <a:rPr lang="en-US" dirty="0" err="1" smtClean="0"/>
              <a:t>Modelview</a:t>
            </a:r>
            <a:endParaRPr lang="en-US" dirty="0" smtClean="0"/>
          </a:p>
          <a:p>
            <a:pPr lvl="1"/>
            <a:r>
              <a:rPr lang="en-US" dirty="0" smtClean="0"/>
              <a:t>Projection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Color (rarely used, often not supported)</a:t>
            </a:r>
          </a:p>
          <a:p>
            <a:r>
              <a:rPr lang="en-US" dirty="0" smtClean="0"/>
              <a:t>You control the mode using </a:t>
            </a:r>
            <a:r>
              <a:rPr lang="en-US" dirty="0" err="1" smtClean="0"/>
              <a:t>glMatrixMode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in OpenGL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matrices are the identity matrix by default and you can modify them by:</a:t>
            </a:r>
          </a:p>
          <a:p>
            <a:pPr lvl="1"/>
            <a:r>
              <a:rPr lang="en-US" dirty="0" smtClean="0"/>
              <a:t>1) setting the matrix explicitly</a:t>
            </a:r>
          </a:p>
          <a:p>
            <a:pPr lvl="1"/>
            <a:r>
              <a:rPr lang="en-US" dirty="0" smtClean="0"/>
              <a:t>2) using OpenGL commands for appending to the matrix</a:t>
            </a:r>
          </a:p>
          <a:p>
            <a:r>
              <a:rPr lang="en-US" dirty="0" smtClean="0"/>
              <a:t>You can have &gt;= 32 matrices for </a:t>
            </a:r>
            <a:r>
              <a:rPr lang="en-US" dirty="0" err="1" smtClean="0"/>
              <a:t>modelview</a:t>
            </a:r>
            <a:r>
              <a:rPr lang="en-US" dirty="0" smtClean="0"/>
              <a:t>, &gt;=2 for others</a:t>
            </a:r>
          </a:p>
          <a:p>
            <a:pPr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5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The Camera Transformation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3252" y="6260195"/>
            <a:ext cx="73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www.opengl.org</a:t>
            </a:r>
            <a:r>
              <a:rPr lang="en-US" dirty="0" smtClean="0"/>
              <a:t>/archives/resources/</a:t>
            </a:r>
            <a:r>
              <a:rPr lang="en-US" dirty="0" err="1" smtClean="0"/>
              <a:t>faq</a:t>
            </a:r>
            <a:r>
              <a:rPr lang="en-US" dirty="0" smtClean="0"/>
              <a:t>/technical/</a:t>
            </a:r>
            <a:r>
              <a:rPr lang="en-US" dirty="0" err="1" smtClean="0"/>
              <a:t>viewing.htm</a:t>
            </a:r>
            <a:endParaRPr lang="en-US" dirty="0"/>
          </a:p>
        </p:txBody>
      </p:sp>
      <p:pic>
        <p:nvPicPr>
          <p:cNvPr id="6" name="Picture 5" descr="Screen shot 2013-05-11 at 10.52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0"/>
            <a:ext cx="9144000" cy="31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The Camera Transformation </a:t>
            </a:r>
            <a:endParaRPr lang="en-US" dirty="0"/>
          </a:p>
        </p:txBody>
      </p:sp>
      <p:pic>
        <p:nvPicPr>
          <p:cNvPr id="4" name="Picture 3" descr="Screen shot 2013-05-11 at 10.5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293"/>
            <a:ext cx="9144000" cy="313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3252" y="6260195"/>
            <a:ext cx="73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www.opengl.org</a:t>
            </a:r>
            <a:r>
              <a:rPr lang="en-US" dirty="0" smtClean="0"/>
              <a:t>/archives/resources/</a:t>
            </a:r>
            <a:r>
              <a:rPr lang="en-US" dirty="0" err="1" smtClean="0"/>
              <a:t>faq</a:t>
            </a:r>
            <a:r>
              <a:rPr lang="en-US" dirty="0" smtClean="0"/>
              <a:t>/technical/</a:t>
            </a:r>
            <a:r>
              <a:rPr lang="en-US" dirty="0" err="1" smtClean="0"/>
              <a:t>viewing.htm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5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1076"/>
            <a:ext cx="8100725" cy="990600"/>
          </a:xfrm>
        </p:spPr>
        <p:txBody>
          <a:bodyPr/>
          <a:lstStyle/>
          <a:p>
            <a:r>
              <a:rPr lang="en-US" sz="4000" dirty="0" smtClean="0"/>
              <a:t>How do you put the Camera Transform in the </a:t>
            </a:r>
            <a:r>
              <a:rPr lang="en-US" sz="4000" dirty="0" err="1" smtClean="0"/>
              <a:t>ModelView</a:t>
            </a:r>
            <a:r>
              <a:rPr lang="en-US" sz="4000" dirty="0" smtClean="0"/>
              <a:t> matrix?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single GL call.</a:t>
            </a:r>
          </a:p>
          <a:p>
            <a:r>
              <a:rPr lang="en-US" dirty="0" smtClean="0"/>
              <a:t>Options are: </a:t>
            </a:r>
          </a:p>
          <a:p>
            <a:pPr lvl="1"/>
            <a:r>
              <a:rPr lang="en-US" dirty="0" smtClean="0"/>
              <a:t>(1) you do it yourself (i.e., calculate matrix and load it into OpenGL)</a:t>
            </a:r>
          </a:p>
          <a:p>
            <a:pPr lvl="1"/>
            <a:r>
              <a:rPr lang="en-US" dirty="0" smtClean="0"/>
              <a:t>(2) you use somebody’s code, i.e., </a:t>
            </a:r>
            <a:r>
              <a:rPr lang="en-US" dirty="0" err="1" smtClean="0"/>
              <a:t>gluLookAt</a:t>
            </a:r>
            <a:endParaRPr lang="en-US" dirty="0" smtClean="0"/>
          </a:p>
          <a:p>
            <a:pPr lvl="1"/>
            <a:r>
              <a:rPr lang="en-US" dirty="0" smtClean="0"/>
              <a:t>(3) you use a combination of </a:t>
            </a:r>
            <a:r>
              <a:rPr lang="en-US" dirty="0" err="1" smtClean="0"/>
              <a:t>glRotatef</a:t>
            </a:r>
            <a:r>
              <a:rPr lang="en-US" dirty="0" smtClean="0"/>
              <a:t>, </a:t>
            </a:r>
            <a:r>
              <a:rPr lang="en-US" dirty="0" err="1" smtClean="0"/>
              <a:t>glScalef</a:t>
            </a:r>
            <a:r>
              <a:rPr lang="en-US" dirty="0" smtClean="0"/>
              <a:t>, and </a:t>
            </a:r>
            <a:r>
              <a:rPr lang="en-US" dirty="0" err="1" smtClean="0"/>
              <a:t>glTranslatef</a:t>
            </a:r>
            <a:r>
              <a:rPr lang="en-US" dirty="0" smtClean="0"/>
              <a:t> commands.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glMatrixMode</a:t>
            </a:r>
            <a:endParaRPr lang="en-US" dirty="0"/>
          </a:p>
        </p:txBody>
      </p:sp>
      <p:pic>
        <p:nvPicPr>
          <p:cNvPr id="4" name="Picture 3" descr="Picture 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46"/>
            <a:ext cx="9144000" cy="48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951304" cy="990600"/>
          </a:xfrm>
        </p:spPr>
        <p:txBody>
          <a:bodyPr/>
          <a:lstStyle/>
          <a:p>
            <a:r>
              <a:rPr lang="en-US" sz="4000" dirty="0" smtClean="0"/>
              <a:t>How do you put the projection transformation in GL_PROJECTION?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options:</a:t>
            </a:r>
          </a:p>
          <a:p>
            <a:pPr lvl="1"/>
            <a:r>
              <a:rPr lang="en-US" dirty="0" err="1" smtClean="0"/>
              <a:t>glFrustum</a:t>
            </a:r>
            <a:r>
              <a:rPr lang="en-US" dirty="0" smtClean="0"/>
              <a:t>()  (perspective projection)</a:t>
            </a:r>
          </a:p>
          <a:p>
            <a:pPr lvl="1"/>
            <a:r>
              <a:rPr lang="en-US" dirty="0" err="1" smtClean="0"/>
              <a:t>glOrtho</a:t>
            </a:r>
            <a:r>
              <a:rPr lang="en-US" dirty="0" smtClean="0"/>
              <a:t>()    (orthographic projection)</a:t>
            </a:r>
            <a:endParaRPr lang="en-US" dirty="0"/>
          </a:p>
        </p:txBody>
      </p:sp>
      <p:pic>
        <p:nvPicPr>
          <p:cNvPr id="4" name="Picture 3" descr="Screen shot 2013-05-11 at 11.0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0601"/>
            <a:ext cx="5134586" cy="2799122"/>
          </a:xfrm>
          <a:prstGeom prst="rect">
            <a:avLst/>
          </a:prstGeom>
        </p:spPr>
      </p:pic>
      <p:pic>
        <p:nvPicPr>
          <p:cNvPr id="5" name="Picture 4" descr="Screen shot 2013-05-11 at 11.00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80" y="3980601"/>
            <a:ext cx="3517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glFrustum</a:t>
            </a:r>
            <a:endParaRPr lang="en-US" dirty="0"/>
          </a:p>
        </p:txBody>
      </p:sp>
      <p:pic>
        <p:nvPicPr>
          <p:cNvPr id="4" name="Picture 3" descr="Screen shot 2013-05-11 at 11.0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798"/>
            <a:ext cx="9144000" cy="52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glOrtho</a:t>
            </a:r>
            <a:endParaRPr lang="en-US" dirty="0"/>
          </a:p>
        </p:txBody>
      </p:sp>
      <p:pic>
        <p:nvPicPr>
          <p:cNvPr id="4" name="Picture 3" descr="Screen shot 2013-05-11 at 11.0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075"/>
            <a:ext cx="9144000" cy="56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544448" cy="990600"/>
          </a:xfrm>
        </p:spPr>
        <p:txBody>
          <a:bodyPr/>
          <a:lstStyle/>
          <a:p>
            <a:r>
              <a:rPr lang="en-US" dirty="0" err="1" smtClean="0"/>
              <a:t>glMatrixMode(GL_TEXTURE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Picture 3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" y="1923738"/>
            <a:ext cx="7430441" cy="3886214"/>
          </a:xfrm>
          <a:prstGeom prst="rect">
            <a:avLst/>
          </a:prstGeom>
        </p:spPr>
      </p:pic>
      <p:pic>
        <p:nvPicPr>
          <p:cNvPr id="4" name="Picture 3" descr="Picture 3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43" y="1754600"/>
            <a:ext cx="4518678" cy="44486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619" y="3011628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0" y="3255686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-15999" y="3447368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0001"/>
            <a:ext cx="8153400" cy="4495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lass Triangle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public: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double X[3], Y[3], Z[3];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double colors[3][3];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smtClean="0">
                <a:solidFill>
                  <a:srgbClr val="FF0000"/>
                </a:solidFill>
              </a:rPr>
              <a:t>double normals[3][3];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Font typeface="Wingdings" charset="2"/>
              <a:buChar char="à"/>
            </a:pPr>
            <a:r>
              <a:rPr lang="en-US" dirty="0" smtClean="0"/>
              <a:t>reader1e.cxx::</a:t>
            </a:r>
            <a:r>
              <a:rPr lang="en-US" dirty="0" err="1" smtClean="0"/>
              <a:t>GetTriangles</a:t>
            </a:r>
            <a:r>
              <a:rPr lang="en-US" dirty="0" smtClean="0"/>
              <a:t>() will not compile (with #define NORMALS) until you make these changes</a:t>
            </a:r>
          </a:p>
          <a:p>
            <a:pPr marL="0" indent="0">
              <a:buFont typeface="Wingdings" charset="2"/>
              <a:buChar char="à"/>
            </a:pPr>
            <a:r>
              <a:rPr lang="en-US" dirty="0" smtClean="0"/>
              <a:t>Now initializes </a:t>
            </a:r>
            <a:r>
              <a:rPr lang="en-US" dirty="0" err="1" smtClean="0"/>
              <a:t>normals</a:t>
            </a:r>
            <a:r>
              <a:rPr lang="en-US" dirty="0" smtClean="0"/>
              <a:t> at each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26358" cy="990600"/>
          </a:xfrm>
        </p:spPr>
        <p:txBody>
          <a:bodyPr/>
          <a:lstStyle/>
          <a:p>
            <a:r>
              <a:rPr lang="en-US" dirty="0" smtClean="0"/>
              <a:t>Project #2B (7%), Due Weds Feb 27th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3713" y="1546841"/>
            <a:ext cx="4200827" cy="4495800"/>
          </a:xfrm>
        </p:spPr>
        <p:txBody>
          <a:bodyPr/>
          <a:lstStyle/>
          <a:p>
            <a:r>
              <a:rPr lang="en-US" sz="2800" dirty="0" smtClean="0"/>
              <a:t>Goal: modify </a:t>
            </a:r>
            <a:r>
              <a:rPr lang="en-US" sz="2800" dirty="0" err="1"/>
              <a:t>M</a:t>
            </a:r>
            <a:r>
              <a:rPr lang="en-US" sz="2800" dirty="0" err="1" smtClean="0"/>
              <a:t>odelView</a:t>
            </a:r>
            <a:r>
              <a:rPr lang="en-US" sz="2800" dirty="0" smtClean="0"/>
              <a:t> matrix to create dog out of spheres and cylinders</a:t>
            </a:r>
          </a:p>
          <a:p>
            <a:r>
              <a:rPr lang="en-US" sz="2800" dirty="0" smtClean="0"/>
              <a:t>New code skeleton: “project2B.cxx”</a:t>
            </a:r>
          </a:p>
          <a:p>
            <a:r>
              <a:rPr lang="en-US" sz="2800" dirty="0" smtClean="0"/>
              <a:t>No geometry file needed.</a:t>
            </a:r>
            <a:endParaRPr lang="en-US" sz="2800" dirty="0"/>
          </a:p>
          <a:p>
            <a:r>
              <a:rPr lang="en-US" sz="2800" dirty="0" smtClean="0"/>
              <a:t>You will be able to do this w/ </a:t>
            </a:r>
            <a:r>
              <a:rPr lang="en-US" sz="2800" dirty="0" err="1" smtClean="0"/>
              <a:t>glPush</a:t>
            </a:r>
            <a:r>
              <a:rPr lang="en-US" sz="2800" dirty="0" smtClean="0"/>
              <a:t>/</a:t>
            </a:r>
            <a:r>
              <a:rPr lang="en-US" sz="2800" dirty="0" err="1" smtClean="0"/>
              <a:t>PopMatrix</a:t>
            </a:r>
            <a:r>
              <a:rPr lang="en-US" sz="2800" dirty="0" smtClean="0"/>
              <a:t>, </a:t>
            </a:r>
            <a:r>
              <a:rPr lang="en-US" sz="2800" dirty="0" err="1" smtClean="0"/>
              <a:t>glRotatef</a:t>
            </a:r>
            <a:r>
              <a:rPr lang="en-US" sz="2800" dirty="0" smtClean="0"/>
              <a:t>, </a:t>
            </a:r>
            <a:r>
              <a:rPr lang="en-US" sz="2800" dirty="0" err="1" smtClean="0"/>
              <a:t>glTranslatef</a:t>
            </a:r>
            <a:r>
              <a:rPr lang="en-US" sz="2800" dirty="0" smtClean="0"/>
              <a:t>, and </a:t>
            </a:r>
            <a:r>
              <a:rPr lang="en-US" sz="2800" dirty="0" err="1" smtClean="0"/>
              <a:t>glScalef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Screen shot 2013-05-11 at 11.0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40" y="1546841"/>
            <a:ext cx="3884933" cy="370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26358" cy="990600"/>
          </a:xfrm>
        </p:spPr>
        <p:txBody>
          <a:bodyPr/>
          <a:lstStyle/>
          <a:p>
            <a:r>
              <a:rPr lang="en-US" dirty="0" smtClean="0"/>
              <a:t>Project #2B (7%), Due Weds Feb 27th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3713" y="1546841"/>
            <a:ext cx="4200827" cy="4495800"/>
          </a:xfrm>
        </p:spPr>
        <p:txBody>
          <a:bodyPr/>
          <a:lstStyle/>
          <a:p>
            <a:r>
              <a:rPr lang="en-US" sz="2800" dirty="0" smtClean="0"/>
              <a:t>Goal: modify </a:t>
            </a:r>
            <a:r>
              <a:rPr lang="en-US" sz="2800" dirty="0" err="1"/>
              <a:t>M</a:t>
            </a:r>
            <a:r>
              <a:rPr lang="en-US" sz="2800" dirty="0" err="1" smtClean="0"/>
              <a:t>odelView</a:t>
            </a:r>
            <a:r>
              <a:rPr lang="en-US" sz="2800" dirty="0" smtClean="0"/>
              <a:t> matrix to create dog out of spheres and cylinders</a:t>
            </a:r>
          </a:p>
          <a:p>
            <a:r>
              <a:rPr lang="en-US" sz="2800" dirty="0" smtClean="0"/>
              <a:t>New code skeleton: “project2B.cxx”</a:t>
            </a:r>
          </a:p>
          <a:p>
            <a:r>
              <a:rPr lang="en-US" sz="2800" dirty="0" smtClean="0"/>
              <a:t>No geometry file needed.</a:t>
            </a:r>
            <a:endParaRPr lang="en-US" sz="2800" dirty="0"/>
          </a:p>
          <a:p>
            <a:r>
              <a:rPr lang="en-US" sz="2800" dirty="0" smtClean="0"/>
              <a:t>You will be able to do this w/ </a:t>
            </a:r>
            <a:r>
              <a:rPr lang="en-US" sz="2800" dirty="0" err="1" smtClean="0"/>
              <a:t>glPush</a:t>
            </a:r>
            <a:r>
              <a:rPr lang="en-US" sz="2800" dirty="0" smtClean="0"/>
              <a:t>/</a:t>
            </a:r>
            <a:r>
              <a:rPr lang="en-US" sz="2800" dirty="0" err="1" smtClean="0"/>
              <a:t>PopMatrix</a:t>
            </a:r>
            <a:r>
              <a:rPr lang="en-US" sz="2800" dirty="0" smtClean="0"/>
              <a:t>, </a:t>
            </a:r>
            <a:r>
              <a:rPr lang="en-US" sz="2800" dirty="0" err="1" smtClean="0"/>
              <a:t>glRotatef</a:t>
            </a:r>
            <a:r>
              <a:rPr lang="en-US" sz="2800" dirty="0" smtClean="0"/>
              <a:t>, </a:t>
            </a:r>
            <a:r>
              <a:rPr lang="en-US" sz="2800" dirty="0" err="1" smtClean="0"/>
              <a:t>glTranslatef</a:t>
            </a:r>
            <a:r>
              <a:rPr lang="en-US" sz="2800" dirty="0" smtClean="0"/>
              <a:t>, and </a:t>
            </a:r>
            <a:r>
              <a:rPr lang="en-US" sz="2800" dirty="0" err="1" smtClean="0"/>
              <a:t>glScalef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Screen shot 2013-05-11 at 11.0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40" y="1546841"/>
            <a:ext cx="3884933" cy="3709144"/>
          </a:xfrm>
          <a:prstGeom prst="rect">
            <a:avLst/>
          </a:prstGeom>
        </p:spPr>
      </p:pic>
      <p:pic>
        <p:nvPicPr>
          <p:cNvPr id="6" name="Picture 5" descr="14054538_10210342228491256_6599000231036702435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0" y="1660407"/>
            <a:ext cx="6930124" cy="51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of project2B.cxx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Routine for generating spheres</a:t>
            </a:r>
          </a:p>
          <a:p>
            <a:r>
              <a:rPr lang="en-US" dirty="0" smtClean="0"/>
              <a:t>Routine for generating cylinders</a:t>
            </a:r>
          </a:p>
          <a:p>
            <a:r>
              <a:rPr lang="en-US" dirty="0" smtClean="0"/>
              <a:t>Routine for generating head, eyes, and pupils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correct 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correct answer is:</a:t>
            </a:r>
          </a:p>
          <a:p>
            <a:pPr lvl="1"/>
            <a:r>
              <a:rPr lang="en-US" dirty="0" smtClean="0"/>
              <a:t>Something that looks like a dog</a:t>
            </a:r>
          </a:p>
          <a:p>
            <a:pPr lvl="2"/>
            <a:r>
              <a:rPr lang="en-US" dirty="0" smtClean="0"/>
              <a:t>No obvious problems with output geometry.</a:t>
            </a:r>
          </a:p>
          <a:p>
            <a:pPr lvl="1"/>
            <a:r>
              <a:rPr lang="en-US" dirty="0" smtClean="0"/>
              <a:t>Something that uses the sphere and cylinder classes.</a:t>
            </a:r>
          </a:p>
          <a:p>
            <a:pPr lvl="2"/>
            <a:r>
              <a:rPr lang="en-US" dirty="0" smtClean="0"/>
              <a:t>If you use something else, please clear it with me first.</a:t>
            </a:r>
          </a:p>
          <a:p>
            <a:pPr lvl="3"/>
            <a:r>
              <a:rPr lang="en-US" dirty="0" smtClean="0"/>
              <a:t>I may fail your project if I think you are using outside resources that make the project too easy.</a:t>
            </a:r>
          </a:p>
          <a:p>
            <a:pPr lvl="1"/>
            <a:r>
              <a:rPr lang="en-US" dirty="0" smtClean="0"/>
              <a:t>Something that uses rotation for the neck and tail.</a:t>
            </a:r>
          </a:p>
          <a:p>
            <a:pPr lvl="1"/>
            <a:endParaRPr lang="en-US" dirty="0"/>
          </a:p>
          <a:p>
            <a:r>
              <a:rPr lang="en-US" dirty="0" smtClean="0"/>
              <a:t>Aside from that, feel free to be as creative as you want … color, breed,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0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64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1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88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5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2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6946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4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your reference</a:t>
            </a:r>
            <a:r>
              <a:rPr lang="en-US" smtClean="0"/>
              <a:t>: my dog</a:t>
            </a:r>
            <a:endParaRPr lang="en-US"/>
          </a:p>
        </p:txBody>
      </p:sp>
      <p:pic>
        <p:nvPicPr>
          <p:cNvPr id="4" name="Picture 3" descr="Screen shot 2013-05-12 at 12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82"/>
            <a:ext cx="9144000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16153</TotalTime>
  <Words>3594</Words>
  <Application>Microsoft Macintosh PowerPoint</Application>
  <PresentationFormat>On-screen Show (4:3)</PresentationFormat>
  <Paragraphs>596</Paragraphs>
  <Slides>114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9" baseType="lpstr">
      <vt:lpstr>Calibri</vt:lpstr>
      <vt:lpstr>Courier New</vt:lpstr>
      <vt:lpstr>ＭＳ Ｐゴシック</vt:lpstr>
      <vt:lpstr>Symbol</vt:lpstr>
      <vt:lpstr>Times New Roman</vt:lpstr>
      <vt:lpstr>Tw Cen MT</vt:lpstr>
      <vt:lpstr>Wingdings</vt:lpstr>
      <vt:lpstr>Wingdings 2</vt:lpstr>
      <vt:lpstr>Arial</vt:lpstr>
      <vt:lpstr>Office Theme</vt:lpstr>
      <vt:lpstr>Median</vt:lpstr>
      <vt:lpstr>1_Median</vt:lpstr>
      <vt:lpstr>3_ULA1</vt:lpstr>
      <vt:lpstr>ClipArt</vt:lpstr>
      <vt:lpstr>Equation</vt:lpstr>
      <vt:lpstr>PowerPoint Presentation</vt:lpstr>
      <vt:lpstr>Office Hours: Week 7</vt:lpstr>
      <vt:lpstr>Timeline (1/2)</vt:lpstr>
      <vt:lpstr>Timeline (2/2)</vt:lpstr>
      <vt:lpstr>Midterm</vt:lpstr>
      <vt:lpstr>Midterm</vt:lpstr>
      <vt:lpstr>Questions on 1F?</vt:lpstr>
      <vt:lpstr>Project #1F (8%), Due Feb 19th</vt:lpstr>
      <vt:lpstr>Changes to data structures</vt:lpstr>
      <vt:lpstr>More comments (1/3)</vt:lpstr>
      <vt:lpstr>More comments (2/3)</vt:lpstr>
      <vt:lpstr>More comments (3/3)</vt:lpstr>
      <vt:lpstr>Questions on 2A?</vt:lpstr>
      <vt:lpstr>PowerPoint Presentation</vt:lpstr>
      <vt:lpstr>Project #2A (8%), Due Feb. 23rd</vt:lpstr>
      <vt:lpstr>Hints</vt:lpstr>
      <vt:lpstr>Hints</vt:lpstr>
      <vt:lpstr>How to do colors (traditional)…</vt:lpstr>
      <vt:lpstr>How to do colors (texture)…</vt:lpstr>
      <vt:lpstr>More on Textures</vt:lpstr>
      <vt:lpstr>Textures with GL_REPEAT</vt:lpstr>
      <vt:lpstr>1D, 2D, 3D textures</vt:lpstr>
      <vt:lpstr>2D Textures</vt:lpstr>
      <vt:lpstr>2D Texture Program</vt:lpstr>
      <vt:lpstr>GL_TEXTURE_MIN_FILTER / GL_TEXTURE_MAG_FILTER</vt:lpstr>
      <vt:lpstr>GL_TEXTURE_MAG_FILTER with NEAREST and LINEAR</vt:lpstr>
      <vt:lpstr>2D Texture Program</vt:lpstr>
      <vt:lpstr>glBindTexture: tell the GPU about the texture once and re-use it!</vt:lpstr>
      <vt:lpstr>More on Geometric Primitives</vt:lpstr>
      <vt:lpstr>Geometric Specification: glBegin</vt:lpstr>
      <vt:lpstr>Geometric Primitives</vt:lpstr>
      <vt:lpstr>Geometric Primitives</vt:lpstr>
      <vt:lpstr>Geometric Primitives</vt:lpstr>
      <vt:lpstr>What can go inside a glBegin?</vt:lpstr>
      <vt:lpstr>Lighting Model</vt:lpstr>
      <vt:lpstr>Lighting</vt:lpstr>
      <vt:lpstr>glLightfv parameters</vt:lpstr>
      <vt:lpstr>glLightfv in action</vt:lpstr>
      <vt:lpstr>How do we tell OpenGL about the surface normals?</vt:lpstr>
      <vt:lpstr>Distance and Direction</vt:lpstr>
      <vt:lpstr>glLightfv parameters (2)</vt:lpstr>
      <vt:lpstr>Spotlights</vt:lpstr>
      <vt:lpstr>What happens with multiple lights?</vt:lpstr>
      <vt:lpstr>Global Ambient Light</vt:lpstr>
      <vt:lpstr>Shading Model</vt:lpstr>
      <vt:lpstr>glShadeModel</vt:lpstr>
      <vt:lpstr>Polygonal Shading</vt:lpstr>
      <vt:lpstr>Flat Shading</vt:lpstr>
      <vt:lpstr>Smooth Shading</vt:lpstr>
      <vt:lpstr>Mesh Shading</vt:lpstr>
      <vt:lpstr>glShadeModel</vt:lpstr>
      <vt:lpstr>Material Model</vt:lpstr>
      <vt:lpstr>glMaterial: coarser controls for color</vt:lpstr>
      <vt:lpstr>glMaterialfv Parameters</vt:lpstr>
      <vt:lpstr>glMaterialfv Parameters</vt:lpstr>
      <vt:lpstr>OpenGL: very complex model for lighting and colors</vt:lpstr>
      <vt:lpstr>Basic OpenGL light model</vt:lpstr>
      <vt:lpstr>Difference between lights and materials</vt:lpstr>
      <vt:lpstr>Interactions between lights and materials</vt:lpstr>
      <vt:lpstr>Display Lists</vt:lpstr>
      <vt:lpstr>CPU and GPU </vt:lpstr>
      <vt:lpstr>Display lists</vt:lpstr>
      <vt:lpstr>Display lists</vt:lpstr>
      <vt:lpstr>Display lists in action</vt:lpstr>
      <vt:lpstr>glNewList</vt:lpstr>
      <vt:lpstr>Why is My 2A Rendering Slow?</vt:lpstr>
      <vt:lpstr>Transforms in GL</vt:lpstr>
      <vt:lpstr>ModelView and Projection Matrices</vt:lpstr>
      <vt:lpstr>SLIDE REPEAT: Our goal</vt:lpstr>
      <vt:lpstr>ModelView and Projection Matrices</vt:lpstr>
      <vt:lpstr>Common commands for modifying model part of ModelView matrix</vt:lpstr>
      <vt:lpstr>glTranslate</vt:lpstr>
      <vt:lpstr>glRotate</vt:lpstr>
      <vt:lpstr>glScale</vt:lpstr>
      <vt:lpstr>How do transformations combine?</vt:lpstr>
      <vt:lpstr>Which of two of these three are the same?</vt:lpstr>
      <vt:lpstr>ModelView usage</vt:lpstr>
      <vt:lpstr>glPushMatrix, glPopMatrix</vt:lpstr>
      <vt:lpstr>glPushMatrix and glPopMatrix</vt:lpstr>
      <vt:lpstr>Matrices in OpenGL</vt:lpstr>
      <vt:lpstr>Matrices in OpenGL (cont’d)</vt:lpstr>
      <vt:lpstr>The Camera Transformation </vt:lpstr>
      <vt:lpstr>The Camera Transformation </vt:lpstr>
      <vt:lpstr>How do you put the Camera Transform in the ModelView matrix?</vt:lpstr>
      <vt:lpstr>glMatrixMode</vt:lpstr>
      <vt:lpstr>How do you put the projection transformation in GL_PROJECTION?</vt:lpstr>
      <vt:lpstr>glFrustum</vt:lpstr>
      <vt:lpstr>glOrtho</vt:lpstr>
      <vt:lpstr>glMatrixMode(GL_TEXTURE)</vt:lpstr>
      <vt:lpstr>Project 2B</vt:lpstr>
      <vt:lpstr>Project #2B (7%), Due Weds Feb 27th</vt:lpstr>
      <vt:lpstr>Project #2B (7%), Due Weds Feb 27th</vt:lpstr>
      <vt:lpstr>Contents of project2B.cxx</vt:lpstr>
      <vt:lpstr>What is the correct answer?</vt:lpstr>
      <vt:lpstr>PowerPoint Presentation</vt:lpstr>
      <vt:lpstr>PowerPoint Presentation</vt:lpstr>
      <vt:lpstr>PowerPoint Presentation</vt:lpstr>
      <vt:lpstr>PowerPoint Presentation</vt:lpstr>
      <vt:lpstr>For your reference: my dog</vt:lpstr>
      <vt:lpstr>Transparent Geometry</vt:lpstr>
      <vt:lpstr>Compositing and Blending</vt:lpstr>
      <vt:lpstr>Opacity and Transparency</vt:lpstr>
      <vt:lpstr>Transparency</vt:lpstr>
      <vt:lpstr>(One) Formula For Transparency</vt:lpstr>
      <vt:lpstr>Transparency</vt:lpstr>
      <vt:lpstr>Implementation</vt:lpstr>
      <vt:lpstr>Vocab term reminder: fragment</vt:lpstr>
      <vt:lpstr>Examples</vt:lpstr>
      <vt:lpstr>Examples</vt:lpstr>
      <vt:lpstr>System doesn’t work well for transparency</vt:lpstr>
      <vt:lpstr>Order Dependency</vt:lpstr>
      <vt:lpstr>How do you sort?</vt:lpstr>
      <vt:lpstr>But there is a problem…</vt:lpstr>
      <vt:lpstr>Depth Peeling</vt:lpstr>
    </vt:vector>
  </TitlesOfParts>
  <Manager/>
  <Company>University of Oregon</Company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Hank Chidls</cp:lastModifiedBy>
  <cp:revision>186</cp:revision>
  <cp:lastPrinted>2019-02-19T16:57:08Z</cp:lastPrinted>
  <dcterms:created xsi:type="dcterms:W3CDTF">2013-10-02T16:37:11Z</dcterms:created>
  <dcterms:modified xsi:type="dcterms:W3CDTF">2019-02-19T16:57:25Z</dcterms:modified>
  <cp:category/>
</cp:coreProperties>
</file>